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76" r:id="rId3"/>
    <p:sldId id="340" r:id="rId4"/>
    <p:sldId id="341" r:id="rId5"/>
    <p:sldId id="342" r:id="rId6"/>
    <p:sldId id="343" r:id="rId7"/>
    <p:sldId id="297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38" r:id="rId18"/>
    <p:sldId id="309" r:id="rId19"/>
    <p:sldId id="291" r:id="rId20"/>
    <p:sldId id="322" r:id="rId21"/>
    <p:sldId id="335" r:id="rId22"/>
    <p:sldId id="339" r:id="rId23"/>
    <p:sldId id="275" r:id="rId24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нстантин Израилов" initials="КИ" lastIdx="1" clrIdx="0">
    <p:extLst>
      <p:ext uri="{19B8F6BF-5375-455C-9EA6-DF929625EA0E}">
        <p15:presenceInfo xmlns:p15="http://schemas.microsoft.com/office/powerpoint/2012/main" userId="84a72d3cd4bec2b4" providerId="Windows Live"/>
      </p:ext>
    </p:extLst>
  </p:cmAuthor>
  <p:cmAuthor id="2" name="Елена" initials="Е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5E5"/>
    <a:srgbClr val="01AF1E"/>
    <a:srgbClr val="D1FFD2"/>
    <a:srgbClr val="017514"/>
    <a:srgbClr val="D5D6FF"/>
    <a:srgbClr val="FF0066"/>
    <a:srgbClr val="00FE73"/>
    <a:srgbClr val="FFEFEF"/>
    <a:srgbClr val="C3C9F9"/>
    <a:srgbClr val="BAC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6517" autoAdjust="0"/>
  </p:normalViewPr>
  <p:slideViewPr>
    <p:cSldViewPr>
      <p:cViewPr varScale="1">
        <p:scale>
          <a:sx n="71" d="100"/>
          <a:sy n="71" d="100"/>
        </p:scale>
        <p:origin x="10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E2B9AFB-908E-4553-80DF-9D31B13E12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2B70E38-ABF2-49E0-AC45-1ACC6C023D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1BB1A290-1C90-4825-BFA2-1CB6871F82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46F36724-23CA-4031-B79A-A12344D312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4355F5-B1C1-41DA-AD6D-ABA543A5C7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>
            <a:extLst>
              <a:ext uri="{FF2B5EF4-FFF2-40B4-BE49-F238E27FC236}">
                <a16:creationId xmlns:a16="http://schemas.microsoft.com/office/drawing/2014/main" id="{B904E8E9-B7CA-4930-BC94-4A461EC0AAD4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>
              <a:extLst>
                <a:ext uri="{FF2B5EF4-FFF2-40B4-BE49-F238E27FC236}">
                  <a16:creationId xmlns:a16="http://schemas.microsoft.com/office/drawing/2014/main" id="{46DEBB70-C0A2-4F32-B065-F48CEB8F0691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8B6E655-980D-4292-AD19-B0FD05C49E2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9" name="Rectangle 17">
            <a:extLst>
              <a:ext uri="{FF2B5EF4-FFF2-40B4-BE49-F238E27FC236}">
                <a16:creationId xmlns:a16="http://schemas.microsoft.com/office/drawing/2014/main" id="{202CA72C-158C-494F-A7A8-790A13081D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45B05768-180B-44A1-9175-07D92089E3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7B015479-2ECC-4104-B382-BFA3D50C45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4475A46B-CF48-49A7-A173-05AE13ECDAE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A050C4D6-4DCC-488D-9CE9-CAAA3A7250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5231997F-A011-49C6-B5B5-54F04067D1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9A80489D-948B-434B-88A2-8006D4BD00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82AA038A-3649-45B4-BAE5-D3E0613AB17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C111F148-7693-4C66-BDC3-57C5B5D98F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F71BA097-026F-4139-A236-25B9468F1B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66827E42-7A34-47CC-A5D8-6CEF07D65B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anose="020B0604030504040204" pitchFamily="34" charset="0"/>
              </a:defRPr>
            </a:lvl1pPr>
          </a:lstStyle>
          <a:p>
            <a:pPr lvl="0"/>
            <a:r>
              <a:rPr lang="ru-RU" altLang="en-US" noProof="0"/>
              <a:t>Образец заголовка</a:t>
            </a:r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3EEBF7-9F16-4C43-94E8-4B7F75EACC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en-US" noProof="0"/>
              <a:t>Образец подзаголовка</a:t>
            </a:r>
            <a:endParaRPr lang="en-US" altLang="en-US" noProof="0"/>
          </a:p>
        </p:txBody>
      </p:sp>
      <p:grpSp>
        <p:nvGrpSpPr>
          <p:cNvPr id="3088" name="Group 16">
            <a:extLst>
              <a:ext uri="{FF2B5EF4-FFF2-40B4-BE49-F238E27FC236}">
                <a16:creationId xmlns:a16="http://schemas.microsoft.com/office/drawing/2014/main" id="{279D8F43-29AB-4573-B3FC-DECFD12AD9D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4B3D4E59-85F3-4D40-B810-053A742CDA76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AABA6585-E7ED-4475-9AA6-851F6DF899DE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BA293-76B1-4FFC-ABBA-48C2158E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8342B5-AAF2-47FA-A769-C24AD287A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09BC4-E919-4748-A70A-D4480646C9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017476-CE6B-4EFC-977B-6F73F3045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BEEF82-0B16-43FB-A711-75768C22EE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81366B8-A799-4388-A655-58AD27648CE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8466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84769B-43B5-4854-B650-29EBD4B2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D59D95-0170-428D-8169-1114A75E8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A07A42-3B08-4F4E-859A-21714D975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A7BE45-0F84-4A49-8D59-7A657AECE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12EAD-126A-4E85-A1C4-E223C7402E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BBA4B0B-38C2-4B61-8291-13DCEDD9F25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5154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ABB73-E4AA-4E9F-AD1C-298258B5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0C5A40F9-A7C7-40BE-ACE7-FB978963EB1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99CE1F-5EA3-45C8-A64E-8FDE120BD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429186-04DC-4A96-894D-A7993BE2F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AA1FB54-AD22-4013-B40C-B91D0C59FB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18FFD1E-CA62-4426-86D3-65255C4AA7E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972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854C8-E400-4AD2-B492-BB66D004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6889BE-FB91-44C9-AE04-BE36F952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B23DCD-4978-42F5-B144-6FEB501C89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C57165-1B3B-40EA-920A-76793E90D1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095A3-1BB3-479D-8046-30DBBD7D54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9F74689-7243-40F0-A3A2-1788AC34FAC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97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D080A-EE2E-4951-A04F-D84A6BDB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AB5FA1-24B6-4F2F-863E-89C5314DF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4F976F-5123-4932-99A3-E569DDA87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9C2D0F-1307-40CB-BC1B-2C0AB362C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737F2-024B-48BA-A9B4-5EDFB986C8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BBCD0FDC-313D-4C2B-A164-5888D7519B4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1693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3F56D-484C-4FE1-8AE2-B48AFA1D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BFBEA-785A-45B7-80DC-37684C883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1623CE-F914-4112-BD73-CA365B0A0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8F52E-84F7-4DA7-9048-D863061A5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AC93D-81FD-4F22-8B6D-5932481A8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D24F3B-C8DC-49F8-8D7F-51E3430923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3D8203-C0C0-4194-9A12-B4789DD680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984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9EA76-403D-4555-85F2-8DDB047F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F258D9-4205-494F-97A4-DB11788B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64128C-B537-40FE-A2A3-C6DCD9EAE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3F1379-CA60-4853-9303-DD634B60D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80B7A3-F3B6-489C-93D4-10A9B769A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7524DC7-7B50-46E3-AF6B-CCD1AC6C41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FBCA19F-CA7B-4FC9-9758-460D580D8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62874-6A77-4783-95E0-803ADC46E9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C9D3BEE4-2694-41AF-9A00-3D01A7D86A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068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CD661-9FED-4D02-A7B6-F380E334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BA3250-BD86-4824-897D-E55BD07BE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B770E7-6BAF-4043-8526-3C6EAA5AF8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5FACCD-D206-44DA-A4EF-12DD94BED5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5B4DE8-C194-46B8-AE77-32F1CC2A6D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28266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0658CB1-BF78-4FDF-A90C-1634906AD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03EBA36-083F-4F24-80FA-EF1FB1DB58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76BCE-BFF9-40C6-BEAF-E4496728B3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005A5-277B-47ED-88E6-1FEA75422FB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70296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DC7A7-C66F-40A2-A8BB-C0B8A330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D1E17-4F57-4FC6-98F9-C2B623EA1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146367-020F-489B-B92D-1B1A9156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DBD49-48E7-4967-AD83-AE0A5C19A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0B53CA-9757-419E-BBE5-908000CA73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DBF74-4EF9-4D0D-BA60-055E910607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BB36D7-7AFB-4421-8967-154DF73357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7327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D90F0-A2B5-4605-AD67-9D0B4E62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4AFA20-8680-4DC8-A5AB-B832BC3A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57DF43-C1D7-472F-AB23-12BE76687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747C4-3E11-41C6-B7DE-C1B9B6EB6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DE0AE-D0F2-4016-97F8-5C9FF9D4F3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DCD33-66EC-4D6C-8211-2852BE1E1D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E0277D-05F0-47C9-BF84-E41312AEE31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7357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34BDA5B4-680A-4AF9-992F-16739F2261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5471FA-23FB-4C1D-A76C-15AAB726C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EB38F4-04C6-416C-9089-A649DB8CCE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CC9B6B-2B0C-4D91-9914-EB19154441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BFDF1-6A12-4784-A38E-B90F97CE4E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99472A1-128B-418C-85A6-F7D3BAC17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DAAFD6D8-D7C2-448E-9E07-195E359479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6766229E-940E-4217-A0FC-47C4D498EA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D33A8E46-1D18-4018-A729-FD0569CFF6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129A9768-78CF-46AC-934B-A6DBB58F96C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C86386E1-22D2-46E8-9376-11B23390A9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6145CC6B-C7CA-4CFD-B6D1-9A75228CA4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 alt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2F9CE3-FAB4-4F76-8977-469A65C210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F58C10-B6C3-411C-93E8-9E6AF53F7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D6C841-54D5-4887-B6DB-0CED7437E1F9}"/>
              </a:ext>
            </a:extLst>
          </p:cNvPr>
          <p:cNvSpPr/>
          <p:nvPr/>
        </p:nvSpPr>
        <p:spPr bwMode="auto">
          <a:xfrm>
            <a:off x="4161098" y="5301208"/>
            <a:ext cx="1202804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0862" y="6215608"/>
            <a:ext cx="2600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i="1" dirty="0"/>
              <a:t>Константин Евгеньевич</a:t>
            </a:r>
          </a:p>
          <a:p>
            <a:pPr algn="r"/>
            <a:r>
              <a:rPr lang="ru-RU" sz="1600" i="1" dirty="0"/>
              <a:t>Израилов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</a:t>
            </a:r>
            <a:r>
              <a:rPr lang="en-US" dirty="0"/>
              <a:t>Backdoor (</a:t>
            </a:r>
            <a:r>
              <a:rPr lang="ru-RU" dirty="0"/>
              <a:t>активный)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43750BC-FE1B-476C-A5F4-8DA9195EEB93}"/>
              </a:ext>
            </a:extLst>
          </p:cNvPr>
          <p:cNvSpPr/>
          <p:nvPr/>
        </p:nvSpPr>
        <p:spPr>
          <a:xfrm>
            <a:off x="0" y="1124744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Предоставить возможность управления компьютером злоумышленнику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Установить сетевое соединение с удаленным компьютером злоумышленника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Ожидать команд от удаленного компьютера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команды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Заразить новое обновление ПО, которое бы соединялось с сервером злоумышленника, давая ему полный доступ к компьютерам клиентов ПО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6922D18-B5B8-4DCD-BBDD-674811220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2" y="4493731"/>
            <a:ext cx="8597367" cy="1785104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Connection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("192.168.1.1");</a:t>
            </a:r>
          </a:p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ReadLine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Execute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102" name="Picture 6" descr="https://cdn.evbuc.com/eventlogos/33836/backdoorlogo28229.jpg">
            <a:extLst>
              <a:ext uri="{FF2B5EF4-FFF2-40B4-BE49-F238E27FC236}">
                <a16:creationId xmlns:a16="http://schemas.microsoft.com/office/drawing/2014/main" id="{5B55BC12-8813-415E-B50D-AC760C2C6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1" y="2476926"/>
            <a:ext cx="1403647" cy="140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419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533456" cy="487363"/>
          </a:xfrm>
        </p:spPr>
        <p:txBody>
          <a:bodyPr/>
          <a:lstStyle/>
          <a:p>
            <a:r>
              <a:rPr lang="ru-RU" dirty="0"/>
              <a:t>Вредоносное ПО - </a:t>
            </a:r>
            <a:r>
              <a:rPr lang="en-US" dirty="0"/>
              <a:t>Backdoor (</a:t>
            </a:r>
            <a:r>
              <a:rPr lang="ru-RU" dirty="0"/>
              <a:t>пассивный)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1F3176E-34BB-4159-8953-34A0ABC5A40E}"/>
              </a:ext>
            </a:extLst>
          </p:cNvPr>
          <p:cNvSpPr/>
          <p:nvPr/>
        </p:nvSpPr>
        <p:spPr>
          <a:xfrm>
            <a:off x="0" y="1124744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Предоставить возможность управления компьютером злоумышленнику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Открыть сетевой порт для сетевого соединения из-вне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Ждать соединения от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команды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Заразить системное ПО, которое бы ожидало сетевого соединения злоумышленника, давая ему полный доступ к компьютеру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98CB93C-B8E8-41F3-9889-CEFD19759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22" y="4509120"/>
            <a:ext cx="8604957" cy="1754326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Connection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WaitConnect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127.0.0.1:8000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ReadLine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Execute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ÐÐ°ÑÑÐ¸Ð½ÐºÐ¸ Ð¿Ð¾ Ð·Ð°Ð¿ÑÐ¾ÑÑ back door">
            <a:extLst>
              <a:ext uri="{FF2B5EF4-FFF2-40B4-BE49-F238E27FC236}">
                <a16:creationId xmlns:a16="http://schemas.microsoft.com/office/drawing/2014/main" id="{5A837F8A-8430-479B-B297-E75AE7582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056721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87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</a:t>
            </a:r>
            <a:r>
              <a:rPr lang="en-US" dirty="0"/>
              <a:t>Zombie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C8052D3-03EF-4745-8787-234E153A3E7A}"/>
              </a:ext>
            </a:extLst>
          </p:cNvPr>
          <p:cNvSpPr/>
          <p:nvPr/>
        </p:nvSpPr>
        <p:spPr>
          <a:xfrm>
            <a:off x="0" y="1124744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вредоносные действия от лица валидного компьютера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целенаправленные действия от лица множества компьютеров (</a:t>
            </a:r>
            <a:r>
              <a:rPr lang="en-US" sz="1600" dirty="0" err="1"/>
              <a:t>BotNet</a:t>
            </a:r>
            <a:r>
              <a:rPr lang="en-US" sz="1600" dirty="0"/>
              <a:t>)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Открыть сетевое соединение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Получить команду на выполнение (опционально)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Выполнять вредоносные действия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 лица доверенного компьютера присоединиться к другому компьютеру с целью скачивания конфиденциальных файлов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Типичная </a:t>
            </a:r>
            <a:r>
              <a:rPr lang="en-US" sz="1600" dirty="0" err="1"/>
              <a:t>BotNet</a:t>
            </a:r>
            <a:r>
              <a:rPr lang="ru-RU" sz="1600" dirty="0"/>
              <a:t>-есть</a:t>
            </a:r>
            <a:r>
              <a:rPr lang="en-US" sz="1600" dirty="0"/>
              <a:t>: </a:t>
            </a:r>
            <a:r>
              <a:rPr lang="ru-RU" sz="1600" dirty="0"/>
              <a:t>произвести </a:t>
            </a:r>
            <a:r>
              <a:rPr lang="en-US" sz="1600" dirty="0"/>
              <a:t>DDoS</a:t>
            </a:r>
            <a:r>
              <a:rPr lang="ru-RU" sz="1600" dirty="0"/>
              <a:t> атаку (отправку огромного количества сетевых запросов) на компьютер жертвы со всех зараженных компьютеров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EB14691-115E-43D1-A405-6E54AF8D4B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776" y="4823808"/>
            <a:ext cx="6410672" cy="1938992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Connection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WaitConnect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127.0.0.1:8000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connect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ReadLine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D1FFD2"/>
                </a:highlight>
                <a:latin typeface="Consolas" panose="020B0609020204030204" pitchFamily="49" charset="0"/>
              </a:rPr>
              <a:t>// ”Start DDoS : 192.168.200.001”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.SubString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(0, 10) == "Start DDoS") {</a:t>
            </a:r>
          </a:p>
          <a:p>
            <a:pPr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command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.SubString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(13, 15); </a:t>
            </a:r>
            <a:r>
              <a:rPr lang="en-US" altLang="en-US" sz="1200" dirty="0">
                <a:solidFill>
                  <a:srgbClr val="000000"/>
                </a:solidFill>
                <a:highlight>
                  <a:srgbClr val="D1FFD2"/>
                </a:highlight>
                <a:latin typeface="Consolas" panose="020B0609020204030204" pitchFamily="49" charset="0"/>
              </a:rPr>
              <a:t>// ”192.168.200.001”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      while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true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SendDummyNetworkPacker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ip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147" name="Picture 3" descr="ÐÐ°ÑÑÐ¸Ð½ÐºÐ¸ Ð¿Ð¾ Ð·Ð°Ð¿ÑÐ¾ÑÑ Ð·Ð¾Ð¼Ð±Ð¸ Ð»ÐµÐ½Ð¾Ñ">
            <a:extLst>
              <a:ext uri="{FF2B5EF4-FFF2-40B4-BE49-F238E27FC236}">
                <a16:creationId xmlns:a16="http://schemas.microsoft.com/office/drawing/2014/main" id="{1FEE667F-49A9-44E5-A3CF-346A61F6D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289" y="1844824"/>
            <a:ext cx="1288320" cy="181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3225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Злой шутник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51326CF-94E4-4947-8A62-98A38698A8EE}"/>
              </a:ext>
            </a:extLst>
          </p:cNvPr>
          <p:cNvSpPr/>
          <p:nvPr/>
        </p:nvSpPr>
        <p:spPr>
          <a:xfrm>
            <a:off x="0" y="1124744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Просто пошутить (не по-доброму)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Сработать при некотором условии</a:t>
            </a:r>
            <a:endParaRPr lang="en-US" sz="16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по событию, команде, времени или случайно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Передать пользователю ненужную информацию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Вывести на экран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Напечатать в тексте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Проиграть звуком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Помигать индикаторами клавиатуры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Во времена </a:t>
            </a:r>
            <a:r>
              <a:rPr lang="en-US" sz="1600" dirty="0"/>
              <a:t>MSDOS </a:t>
            </a:r>
            <a:r>
              <a:rPr lang="ru-RU" sz="1600" dirty="0"/>
              <a:t>и </a:t>
            </a:r>
            <a:r>
              <a:rPr lang="en-US" sz="1600" dirty="0"/>
              <a:t>Windows 98 </a:t>
            </a:r>
            <a:r>
              <a:rPr lang="ru-RU" sz="1600" dirty="0"/>
              <a:t>были распространены резидентные вирусы</a:t>
            </a:r>
            <a:endParaRPr lang="en-US" sz="16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600" i="1" dirty="0"/>
              <a:t>Bigfoot</a:t>
            </a:r>
            <a:r>
              <a:rPr lang="en-US" sz="1600" dirty="0"/>
              <a:t> – </a:t>
            </a:r>
            <a:r>
              <a:rPr lang="ru-RU" sz="1600" dirty="0"/>
              <a:t>время от времени отображал на экране чьи-то следы</a:t>
            </a:r>
            <a:endParaRPr lang="en-US" sz="16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600" i="1" dirty="0"/>
              <a:t>Virus.DOS.Phantom1</a:t>
            </a:r>
            <a:r>
              <a:rPr lang="en-US" sz="1600" dirty="0"/>
              <a:t> – </a:t>
            </a:r>
            <a:r>
              <a:rPr lang="ru-RU" sz="1600" dirty="0"/>
              <a:t>просто показывал жуткую заставку на 20 секунд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AE44AD1-2D23-453C-8C23-65A20D1B0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5347336"/>
            <a:ext cx="6120680" cy="1384995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en-US" alt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OnTimer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i="1" dirty="0">
                <a:solidFill>
                  <a:srgbClr val="C00000"/>
                </a:solidFill>
                <a:latin typeface="Consolas" panose="020B0609020204030204" pitchFamily="49" charset="0"/>
              </a:rPr>
              <a:t>Time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time = </a:t>
            </a:r>
            <a:r>
              <a:rPr lang="en-US" altLang="en-US" sz="1200" i="1" dirty="0" err="1">
                <a:solidFill>
                  <a:srgbClr val="C00000"/>
                </a:solidFill>
                <a:latin typeface="Consolas" panose="020B0609020204030204" pitchFamily="49" charset="0"/>
              </a:rPr>
              <a:t>String</a:t>
            </a:r>
            <a:r>
              <a:rPr lang="en-US" altLang="en-US" sz="1200" dirty="0" err="1">
                <a:solidFill>
                  <a:srgbClr val="000000"/>
                </a:solidFill>
                <a:latin typeface="Consolas" panose="020B0609020204030204" pitchFamily="49" charset="0"/>
              </a:rPr>
              <a:t>.Now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kumimoji="0" lang="en-US" altLang="en-US" sz="1200" b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  if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(time – </a:t>
            </a:r>
            <a:r>
              <a:rPr kumimoji="0" lang="en-US" altLang="en-US" sz="1200" b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lastTime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 &gt; 1000</a:t>
            </a: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OnTimer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("Time to drink tea!");</a:t>
            </a:r>
            <a:endParaRPr kumimoji="0" lang="en-US" altLang="en-US" sz="1200" b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algn="l" eaLnBrk="0" hangingPunct="0"/>
            <a:r>
              <a:rPr lang="ru-RU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200" dirty="0" err="1">
                <a:solidFill>
                  <a:srgbClr val="000080"/>
                </a:solidFill>
                <a:latin typeface="Consolas" panose="020B0609020204030204" pitchFamily="49" charset="0"/>
              </a:rPr>
              <a:t>lastTime</a:t>
            </a:r>
            <a:r>
              <a:rPr lang="en-US" altLang="en-US" sz="1200" dirty="0">
                <a:solidFill>
                  <a:srgbClr val="000080"/>
                </a:solidFill>
                <a:latin typeface="Consolas" panose="020B0609020204030204" pitchFamily="49" charset="0"/>
              </a:rPr>
              <a:t> = time;</a:t>
            </a:r>
            <a:endParaRPr lang="ru-RU" altLang="en-US" sz="1200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pPr algn="l" eaLnBrk="0" hangingPunct="0"/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13FF48B-515B-4C79-AE64-E434DE035F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021554"/>
            <a:ext cx="1041753" cy="1059807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02DEFE7-739C-45E9-8243-B01971C1632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2491650"/>
            <a:ext cx="1041753" cy="105980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EB8B6FD-F4F7-4B8F-BCDE-05489DC62C1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953687"/>
            <a:ext cx="1041753" cy="105980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7DD4B21-8C1A-448E-A5E6-5EA181D1CB5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7201" y="578186"/>
            <a:ext cx="1041753" cy="105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276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Рекламщик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2C62E7-3D61-4384-B5E1-A6D48CB9FBF0}"/>
              </a:ext>
            </a:extLst>
          </p:cNvPr>
          <p:cNvSpPr/>
          <p:nvPr/>
        </p:nvSpPr>
        <p:spPr>
          <a:xfrm>
            <a:off x="0" y="1124744"/>
            <a:ext cx="9144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Навязать покупку товара</a:t>
            </a:r>
            <a:r>
              <a:rPr lang="en-US" sz="1600" dirty="0"/>
              <a:t>/</a:t>
            </a:r>
            <a:r>
              <a:rPr lang="ru-RU" sz="1600" dirty="0"/>
              <a:t>услуги или попросить денег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Сработать по таймеру (как правило)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Показать рекламное объявление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Вывести на экран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Добавить в сетевой трафик для его отображения в </a:t>
            </a:r>
            <a:r>
              <a:rPr lang="en-US" sz="1600" dirty="0"/>
              <a:t>Web-</a:t>
            </a:r>
            <a:r>
              <a:rPr lang="ru-RU" sz="1600" dirty="0"/>
              <a:t>браузере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Каждые 10 минут отображать окно с рекламой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 запуске браузера отобразить </a:t>
            </a:r>
            <a:r>
              <a:rPr lang="en-US" sz="1600" dirty="0"/>
              <a:t>Web-</a:t>
            </a:r>
            <a:r>
              <a:rPr lang="ru-RU" sz="1600" dirty="0"/>
              <a:t>страницу с рекламой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Менять в сетевом трафики корректные ссылки на рекламируемый сайт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Заблокировать компьютер и потребовать перевода денег для покупки программы разблокировки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6F82D2D-0D0E-496C-A24C-4B54F9490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5569803"/>
            <a:ext cx="8485263" cy="830997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OnHTMLPacketEvent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&amp;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lvl="0" algn="l" eaLnBrk="0" hangingPunct="0"/>
            <a:r>
              <a:rPr lang="ru-RU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html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((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HtmlPacket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*)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).Html;</a:t>
            </a: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html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Replace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("http://ya.ru", "http://kupi-slona.ru");</a:t>
            </a: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1" name="Picture 3" descr="ÐÐ°ÑÑÐ¸Ð½ÐºÐ¸ Ð¿Ð¾ Ð·Ð°Ð¿ÑÐ¾ÑÑ Ð¿Ð¾ Ð²Ð¸ÑÑÑ ÑÐµÐºÐ»Ð°Ð¼Ð°">
            <a:extLst>
              <a:ext uri="{FF2B5EF4-FFF2-40B4-BE49-F238E27FC236}">
                <a16:creationId xmlns:a16="http://schemas.microsoft.com/office/drawing/2014/main" id="{F720D9C1-C0E5-4E23-9420-BBE586A94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426602"/>
            <a:ext cx="2610862" cy="1253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853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Шифратор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0C59252-5EA6-48E1-8308-D5A0989D430B}"/>
              </a:ext>
            </a:extLst>
          </p:cNvPr>
          <p:cNvSpPr/>
          <p:nvPr/>
        </p:nvSpPr>
        <p:spPr>
          <a:xfrm>
            <a:off x="0" y="1124744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Зашифровать информацию (в том числе ПО), нарушив тем самым ее доступность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Начать работать сразу после установки (как правило)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Выбрать информацию для зашифровки (документ, программу, </a:t>
            </a:r>
            <a:r>
              <a:rPr lang="en-US" sz="1600" dirty="0"/>
              <a:t>HDD</a:t>
            </a:r>
            <a:r>
              <a:rPr lang="ru-RU" sz="1600" dirty="0"/>
              <a:t> и др.)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Произвести зашифровку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 случае больших объемов шифровать постепенно, скрывая сам процесс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Вирус </a:t>
            </a:r>
            <a:r>
              <a:rPr lang="en-US" sz="1600" i="1" dirty="0" err="1"/>
              <a:t>OneHalf</a:t>
            </a:r>
            <a:r>
              <a:rPr lang="en-US" sz="1600" dirty="0"/>
              <a:t> </a:t>
            </a:r>
            <a:r>
              <a:rPr lang="ru-RU" sz="1600" dirty="0"/>
              <a:t>под </a:t>
            </a:r>
            <a:r>
              <a:rPr lang="en-US" sz="1600" dirty="0"/>
              <a:t>MSDOS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Шифровал целиком </a:t>
            </a:r>
            <a:r>
              <a:rPr lang="en-US" sz="1600" dirty="0"/>
              <a:t>HDD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При обращении ОС к зашифрованной части корректно ее расшифровывал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После зашифровки половины </a:t>
            </a:r>
            <a:r>
              <a:rPr lang="en-US" sz="1600" dirty="0"/>
              <a:t>HDD</a:t>
            </a:r>
            <a:r>
              <a:rPr lang="ru-RU" sz="1600" dirty="0"/>
              <a:t> выдавал на экран сообщение</a:t>
            </a:r>
            <a:r>
              <a:rPr lang="en-US" sz="1600" dirty="0"/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en-US" sz="16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600" dirty="0"/>
              <a:t>Просто удалить вирус было нельзя, так как доступ к информации пропал бы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8C47B169-9272-4B2F-BE52-19886A3E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784" y="5301208"/>
            <a:ext cx="6336704" cy="120032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byte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bytes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ReadFileContent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position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BLOCK_SIZE);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bytes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EncodeByCypher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bytes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length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WriteFileContent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bytes,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position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BLOCK_SIZE);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position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+= BLOCK_SIZE;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ÐÐ°ÑÑÐ¸Ð½ÐºÐ¸ Ð¿Ð¾ Ð·Ð°Ð¿ÑÐ¾ÑÑ msdos">
            <a:extLst>
              <a:ext uri="{FF2B5EF4-FFF2-40B4-BE49-F238E27FC236}">
                <a16:creationId xmlns:a16="http://schemas.microsoft.com/office/drawing/2014/main" id="{A9F71AE5-ABBE-422C-A1CC-FCC084042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807" y="3140968"/>
            <a:ext cx="1639682" cy="92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A558AC6-5406-49B6-BE62-28A7694D2C73}"/>
              </a:ext>
            </a:extLst>
          </p:cNvPr>
          <p:cNvSpPr/>
          <p:nvPr/>
        </p:nvSpPr>
        <p:spPr bwMode="auto">
          <a:xfrm>
            <a:off x="1259632" y="4589526"/>
            <a:ext cx="7704856" cy="25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dirty="0">
                <a:solidFill>
                  <a:schemeClr val="bg1"/>
                </a:solidFill>
                <a:latin typeface="Consolas" panose="020B0609020204030204" pitchFamily="49" charset="0"/>
              </a:rPr>
              <a:t>Dis is one half. Press any key to continue ...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875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</a:t>
            </a:r>
            <a:r>
              <a:rPr lang="ru-RU" dirty="0" err="1"/>
              <a:t>Майнер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 Криптовалюта – цифровая валюта, для работы которой (в т.ч. генерации) используются сложные криптографические вычисления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431A76B-179A-43EC-8D7F-75C066B58308}"/>
              </a:ext>
            </a:extLst>
          </p:cNvPr>
          <p:cNvSpPr/>
          <p:nvPr/>
        </p:nvSpPr>
        <p:spPr>
          <a:xfrm>
            <a:off x="0" y="1124744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Заработать денег за счет ресурсов чужого компьютера (оборудования, электричества, сети) путем создания криптовалюты</a:t>
            </a:r>
            <a:r>
              <a:rPr lang="en-US" sz="1600" dirty="0"/>
              <a:t>*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Начать работать сразу после установки (как правило)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Незаметно использовать ресурсы компьютера для вычислений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После получения результата (криптовалюты или части)</a:t>
            </a:r>
            <a:br>
              <a:rPr lang="ru-RU" sz="1600" dirty="0"/>
            </a:br>
            <a:r>
              <a:rPr lang="ru-RU" sz="1600" dirty="0"/>
              <a:t>отправить ее по сети злоумышленнику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Задействовать для вычисления видеокарту, когда она не используется (как вариант)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>
                <a:highlight>
                  <a:srgbClr val="D1FFD2"/>
                </a:highlight>
              </a:rPr>
              <a:t>Статистика заражения</a:t>
            </a:r>
            <a:r>
              <a:rPr lang="en-US" sz="1600" dirty="0">
                <a:highlight>
                  <a:srgbClr val="D1FFD2"/>
                </a:highlight>
              </a:rPr>
              <a:t>: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400" dirty="0"/>
              <a:t>CША — 0,09%, Казахстане — 14%, </a:t>
            </a:r>
            <a:r>
              <a:rPr lang="ru-RU" sz="1400" dirty="0">
                <a:solidFill>
                  <a:srgbClr val="FF0000"/>
                </a:solidFill>
              </a:rPr>
              <a:t>Россия — 18%</a:t>
            </a:r>
            <a:r>
              <a:rPr lang="ru-RU" sz="1400" dirty="0"/>
              <a:t>, Индия — 23%</a:t>
            </a:r>
            <a:endParaRPr lang="en-US" sz="14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Майнинг-вирусы есть для </a:t>
            </a:r>
            <a:r>
              <a:rPr lang="en-US" sz="1600" dirty="0"/>
              <a:t>Mac, iOS</a:t>
            </a:r>
            <a:r>
              <a:rPr lang="ru-RU" sz="1600" dirty="0"/>
              <a:t> и даже обычной </a:t>
            </a:r>
            <a:r>
              <a:rPr lang="en-US" sz="1600" dirty="0"/>
              <a:t>Web</a:t>
            </a:r>
            <a:r>
              <a:rPr lang="ru-RU" sz="1600" dirty="0"/>
              <a:t>-страницы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FEAF6FB-3236-421C-9FEC-DDD467CE6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784" y="4941168"/>
            <a:ext cx="6336704" cy="1569660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MalwareThread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 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Coin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coin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0;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&lt; 100; ++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MiningCoinPart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coin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lvl="0" algn="l" eaLnBrk="0" hangingPunct="0"/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Sleep</a:t>
            </a: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(1000);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SendNetworkPacket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("192.168.1.1",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coin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1200" b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Info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72F0C8-B687-414B-9C63-93B81940701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1799478"/>
            <a:ext cx="1357621" cy="1357621"/>
          </a:xfrm>
          <a:prstGeom prst="rect">
            <a:avLst/>
          </a:prstGeom>
        </p:spPr>
      </p:pic>
      <p:sp>
        <p:nvSpPr>
          <p:cNvPr id="8" name="Пузырек для мыслей: облако 7">
            <a:extLst>
              <a:ext uri="{FF2B5EF4-FFF2-40B4-BE49-F238E27FC236}">
                <a16:creationId xmlns:a16="http://schemas.microsoft.com/office/drawing/2014/main" id="{7579868F-1314-4D1E-A998-5C2A5D61B95E}"/>
              </a:ext>
            </a:extLst>
          </p:cNvPr>
          <p:cNvSpPr/>
          <p:nvPr/>
        </p:nvSpPr>
        <p:spPr bwMode="auto">
          <a:xfrm>
            <a:off x="6838460" y="3652986"/>
            <a:ext cx="2126028" cy="1063494"/>
          </a:xfrm>
          <a:prstGeom prst="cloudCallout">
            <a:avLst>
              <a:gd name="adj1" fmla="val -63748"/>
              <a:gd name="adj2" fmla="val 12058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u-RU" sz="1400" dirty="0"/>
              <a:t>Отчет «Лаборатории Касперского»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53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Перерыв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5 минут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99531F1-999C-4639-B463-C7D7F29CB8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773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Практическое</a:t>
            </a:r>
            <a:b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</a:br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задание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DC6C762E-B0CF-47FD-954A-0A41E1EE38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69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1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350642"/>
            <a:ext cx="871296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Название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Исследование </a:t>
            </a:r>
            <a:r>
              <a:rPr lang="ru-RU" sz="1600" dirty="0" smtClean="0"/>
              <a:t>механизмов работы вредоносного ПО</a:t>
            </a:r>
            <a:r>
              <a:rPr lang="ru-RU" sz="1600" dirty="0"/>
              <a:t>*</a:t>
            </a:r>
          </a:p>
          <a:p>
            <a:pPr lvl="1" algn="l"/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Цель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Понять, как создается и внедряется вредоносное ПО</a:t>
            </a:r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Будущее применение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Понимание возможностей вредоносного ПО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Обнаружение в программе вредоносного кода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Умение мыслить нестандартно (как хакер-злоумышленник)</a:t>
            </a:r>
            <a:endParaRPr lang="en-US" sz="1600" dirty="0"/>
          </a:p>
          <a:p>
            <a:pPr lvl="1" algn="l"/>
            <a:endParaRPr lang="ru-RU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56E1FD-2FFF-42BA-BA40-E0D469F3C828}"/>
              </a:ext>
            </a:extLst>
          </p:cNvPr>
          <p:cNvSpPr txBox="1"/>
          <p:nvPr/>
        </p:nvSpPr>
        <p:spPr>
          <a:xfrm>
            <a:off x="0" y="6605373"/>
            <a:ext cx="9143999" cy="276999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200" i="1" dirty="0"/>
              <a:t>//</a:t>
            </a:r>
            <a:r>
              <a:rPr lang="ru-RU" sz="1200" i="1" dirty="0"/>
              <a:t> </a:t>
            </a:r>
            <a:r>
              <a:rPr lang="ru-RU" sz="1200" i="1">
                <a:solidFill>
                  <a:srgbClr val="FF0000"/>
                </a:solidFill>
              </a:rPr>
              <a:t>Создавать вредоносное </a:t>
            </a:r>
            <a:r>
              <a:rPr lang="ru-RU" sz="1200" i="1" dirty="0">
                <a:solidFill>
                  <a:srgbClr val="FF0000"/>
                </a:solidFill>
              </a:rPr>
              <a:t>ПО – незаконно!</a:t>
            </a:r>
            <a:r>
              <a:rPr lang="ru-RU" sz="1200" i="1" dirty="0"/>
              <a:t> </a:t>
            </a:r>
            <a:r>
              <a:rPr lang="ru-RU" sz="1200" i="1" dirty="0">
                <a:solidFill>
                  <a:srgbClr val="017514"/>
                </a:solidFill>
              </a:rPr>
              <a:t>Мы только исследуем возможности, чтобы создавать эффективную защиту!</a:t>
            </a:r>
          </a:p>
        </p:txBody>
      </p:sp>
    </p:spTree>
    <p:extLst>
      <p:ext uri="{BB962C8B-B14F-4D97-AF65-F5344CB8AC3E}">
        <p14:creationId xmlns:p14="http://schemas.microsoft.com/office/powerpoint/2010/main" val="367826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FF0000"/>
                </a:solidFill>
              </a:rPr>
              <a:t>Про зачет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Вредоносное ПО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Способы внедрения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Известные примеры</a:t>
            </a: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01AF1E"/>
                </a:solidFill>
              </a:rPr>
              <a:t>Перерыв (5 минут)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Вредоносное ПО </a:t>
            </a:r>
            <a:r>
              <a:rPr lang="ru-RU" sz="1600" dirty="0" err="1"/>
              <a:t>по</a:t>
            </a:r>
            <a:r>
              <a:rPr lang="ru-RU" sz="1600" dirty="0"/>
              <a:t> принципу действия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Логическая бомба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Logger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Backdoor </a:t>
            </a:r>
            <a:r>
              <a:rPr lang="ru-RU" sz="1600" dirty="0"/>
              <a:t>(активный</a:t>
            </a:r>
            <a:r>
              <a:rPr lang="en-US" sz="1600" dirty="0"/>
              <a:t>/</a:t>
            </a:r>
            <a:r>
              <a:rPr lang="ru-RU" sz="1600" dirty="0"/>
              <a:t>пассивный)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Zombie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Злой шутник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Рекламщик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Шифратор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 err="1"/>
              <a:t>Майнер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01AF1E"/>
                </a:solidFill>
              </a:rPr>
              <a:t>Перерыв (5 минут)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/>
                </a:solidFill>
              </a:rPr>
              <a:t>Практическое задание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Исследование модели нарушителя, создающего вредоносное ПО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Вопросы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  <a:r>
              <a:rPr lang="en-US" sz="1050" i="1" dirty="0"/>
              <a:t> </a:t>
            </a:r>
            <a:r>
              <a:rPr lang="ru-RU" sz="1050" i="1" dirty="0">
                <a:solidFill>
                  <a:srgbClr val="FF0000"/>
                </a:solidFill>
              </a:rPr>
              <a:t>Важно</a:t>
            </a:r>
            <a:r>
              <a:rPr lang="ru-RU" sz="1050" i="1" dirty="0"/>
              <a:t>     </a:t>
            </a:r>
            <a:r>
              <a:rPr lang="ru-RU" sz="1050" i="1" dirty="0">
                <a:solidFill>
                  <a:srgbClr val="01AF1E"/>
                </a:solidFill>
              </a:rPr>
              <a:t>Приятно     </a:t>
            </a:r>
            <a:r>
              <a:rPr lang="ru-RU" sz="1050" i="1" dirty="0">
                <a:solidFill>
                  <a:schemeClr val="accent1"/>
                </a:solidFill>
              </a:rPr>
              <a:t>Полезно</a:t>
            </a:r>
          </a:p>
        </p:txBody>
      </p:sp>
    </p:spTree>
    <p:extLst>
      <p:ext uri="{BB962C8B-B14F-4D97-AF65-F5344CB8AC3E}">
        <p14:creationId xmlns:p14="http://schemas.microsoft.com/office/powerpoint/2010/main" val="197711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</a:t>
            </a:r>
            <a:r>
              <a:rPr lang="en-US" dirty="0"/>
              <a:t>2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47579971-16EF-4A62-8112-3A7162EABB18}"/>
                  </a:ext>
                </a:extLst>
              </p:cNvPr>
              <p:cNvSpPr/>
              <p:nvPr/>
            </p:nvSpPr>
            <p:spPr>
              <a:xfrm>
                <a:off x="179512" y="1196752"/>
                <a:ext cx="8712968" cy="55861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ru-RU" sz="1700" u="sng" dirty="0"/>
                  <a:t>Шаг 1.</a:t>
                </a:r>
                <a:r>
                  <a:rPr lang="ru-RU" sz="1700" dirty="0"/>
                  <a:t> Создать программу </a:t>
                </a:r>
                <a:r>
                  <a:rPr lang="en-US" sz="1700" dirty="0"/>
                  <a:t>“</a:t>
                </a:r>
                <a:r>
                  <a:rPr lang="ru-RU" sz="1700" dirty="0"/>
                  <a:t>Финансовый калькулятор</a:t>
                </a:r>
                <a:r>
                  <a:rPr lang="en-US" sz="1700" dirty="0"/>
                  <a:t>”</a:t>
                </a:r>
                <a:r>
                  <a:rPr lang="ru-RU" sz="1700" dirty="0"/>
                  <a:t> (на С</a:t>
                </a:r>
                <a:r>
                  <a:rPr lang="en-US" sz="1700" dirty="0"/>
                  <a:t>/C++/C#/</a:t>
                </a:r>
                <a:r>
                  <a:rPr lang="en-US" sz="1700" dirty="0" err="1"/>
                  <a:t>Jave</a:t>
                </a:r>
                <a:r>
                  <a:rPr lang="en-US" sz="1700" dirty="0"/>
                  <a:t>/Python/…)</a:t>
                </a:r>
                <a:endParaRPr lang="ru-RU" sz="1700" dirty="0"/>
              </a:p>
              <a:p>
                <a:pPr marL="742950" lvl="1" indent="-285750" algn="l">
                  <a:buFont typeface="Wingdings" panose="05000000000000000000" pitchFamily="2" charset="2"/>
                  <a:buChar char="q"/>
                </a:pPr>
                <a:r>
                  <a:rPr lang="ru-RU" sz="1700" dirty="0"/>
                  <a:t>Логика работы программы (Этапы 1-4)</a:t>
                </a:r>
                <a:r>
                  <a:rPr lang="en-US" sz="1700" dirty="0"/>
                  <a:t>:</a:t>
                </a:r>
              </a:p>
              <a:p>
                <a:pPr marL="1257300" lvl="2" indent="-342900" algn="l">
                  <a:buFont typeface="+mj-lt"/>
                  <a:buAutoNum type="arabicParenR"/>
                </a:pPr>
                <a:r>
                  <a:rPr lang="ru-RU" sz="1700" dirty="0"/>
                  <a:t>Пользователь вводит данные </a:t>
                </a:r>
                <a:r>
                  <a:rPr lang="en-US" sz="1700" dirty="0"/>
                  <a:t>3</a:t>
                </a:r>
                <a:r>
                  <a:rPr lang="ru-RU" sz="1700" dirty="0"/>
                  <a:t> сотрудников</a:t>
                </a:r>
                <a:r>
                  <a:rPr lang="en-US" sz="1700" dirty="0"/>
                  <a:t>:</a:t>
                </a:r>
              </a:p>
              <a:p>
                <a:pPr marL="1657350" lvl="3" indent="-285750" algn="l">
                  <a:buFont typeface="Courier New" panose="02070309020205020404" pitchFamily="49" charset="0"/>
                  <a:buChar char="o"/>
                </a:pPr>
                <a:r>
                  <a:rPr lang="ru-RU" sz="1700" dirty="0"/>
                  <a:t>Имя </a:t>
                </a:r>
                <a:r>
                  <a:rPr lang="en-US" sz="1700" dirty="0"/>
                  <a:t>(Name)</a:t>
                </a:r>
                <a:r>
                  <a:rPr lang="ru-RU" sz="1700" dirty="0"/>
                  <a:t>, Зарплата в месяц </a:t>
                </a:r>
                <a:r>
                  <a:rPr lang="en-US" sz="1700" dirty="0"/>
                  <a:t>(Pay)</a:t>
                </a:r>
                <a:r>
                  <a:rPr lang="ru-RU" sz="1700" dirty="0"/>
                  <a:t>, Время работы </a:t>
                </a:r>
                <a:r>
                  <a:rPr lang="en-US" sz="1700" dirty="0"/>
                  <a:t>(Long)</a:t>
                </a: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ru-RU" sz="1700" dirty="0"/>
              </a:p>
              <a:p>
                <a:pPr marL="1657350" lvl="3" indent="-285750" algn="l">
                  <a:buFont typeface="Wingdings" panose="05000000000000000000" pitchFamily="2" charset="2"/>
                  <a:buChar char="§"/>
                </a:pPr>
                <a:endParaRPr lang="en-US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en-US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en-US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r>
                  <a:rPr lang="ru-RU" sz="1700" dirty="0"/>
                  <a:t>Программа считает итоговую сумму зарплат каждого сотрудника</a:t>
                </a:r>
                <a:r>
                  <a:rPr lang="en-US" sz="1700" dirty="0"/>
                  <a:t>:</a:t>
                </a:r>
              </a:p>
              <a:p>
                <a:pPr lvl="4"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𝑃𝑎</m:t>
                      </m:r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700" i="1">
                              <a:latin typeface="Cambria Math" panose="02040503050406030204" pitchFamily="18" charset="0"/>
                            </a:rPr>
                            <m:t>𝐴𝑙𝑙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𝑁𝑎𝑚𝑒</m:t>
                          </m:r>
                        </m:sub>
                      </m:sSub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𝑃𝑎</m:t>
                      </m:r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𝑁𝑎𝑚𝑒</m:t>
                          </m:r>
                        </m:sub>
                      </m:sSub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en-US" sz="1700" b="0" i="1" smtClean="0">
                          <a:latin typeface="Cambria Math" panose="02040503050406030204" pitchFamily="18" charset="0"/>
                        </a:rPr>
                        <m:t>𝐿𝑜𝑛</m:t>
                      </m:r>
                      <m:sSub>
                        <m:sSubPr>
                          <m:ctrlPr>
                            <a:rPr lang="en-US" sz="17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1700" b="0" i="1" smtClean="0">
                              <a:latin typeface="Cambria Math" panose="02040503050406030204" pitchFamily="18" charset="0"/>
                            </a:rPr>
                            <m:t>𝑁𝑎𝑚𝑒</m:t>
                          </m:r>
                        </m:sub>
                      </m:sSub>
                    </m:oMath>
                  </m:oMathPara>
                </a14:m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r>
                  <a:rPr lang="ru-RU" sz="1700" dirty="0"/>
                  <a:t>Программа выводит в Таблице финансовый отчет</a:t>
                </a:r>
                <a:r>
                  <a:rPr lang="en-US" sz="1700"/>
                  <a:t> </a:t>
                </a:r>
                <a:r>
                  <a:rPr lang="ru-RU" sz="1700"/>
                  <a:t>о </a:t>
                </a:r>
                <a:r>
                  <a:rPr lang="ru-RU" sz="1700" dirty="0"/>
                  <a:t>зарплатах</a:t>
                </a:r>
                <a:r>
                  <a:rPr lang="en-US" sz="1700" dirty="0"/>
                  <a:t>:</a:t>
                </a: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endParaRPr lang="ru-RU" sz="1700" dirty="0"/>
              </a:p>
              <a:p>
                <a:pPr marL="1257300" lvl="2" indent="-342900" algn="l">
                  <a:buFont typeface="+mj-lt"/>
                  <a:buAutoNum type="arabicParenR"/>
                </a:pPr>
                <a:r>
                  <a:rPr lang="ru-RU" sz="1700" dirty="0"/>
                  <a:t>Программа работает циклически – в несколько итераций!</a:t>
                </a:r>
                <a:br>
                  <a:rPr lang="ru-RU" sz="1700" dirty="0"/>
                </a:br>
                <a:r>
                  <a:rPr lang="ru-RU" sz="1700" dirty="0"/>
                  <a:t>То есть после Этапа 4 переходит к Этапу 1</a:t>
                </a:r>
                <a:endParaRPr lang="en-US" sz="1700" dirty="0"/>
              </a:p>
              <a:p>
                <a:pPr lvl="1" algn="l"/>
                <a:r>
                  <a:rPr lang="ru-RU" sz="2000" b="1" dirty="0">
                    <a:solidFill>
                      <a:schemeClr val="accent1"/>
                    </a:solidFill>
                  </a:rPr>
                  <a:t>Добавить код программы в отчет – Листинг </a:t>
                </a:r>
                <a:r>
                  <a:rPr lang="en-US" sz="2000" b="1" dirty="0">
                    <a:solidFill>
                      <a:schemeClr val="accent1"/>
                    </a:solidFill>
                  </a:rPr>
                  <a:t>1</a:t>
                </a:r>
                <a:endParaRPr lang="ru-RU" sz="20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>
                <a:extLst>
                  <a:ext uri="{FF2B5EF4-FFF2-40B4-BE49-F238E27FC236}">
                    <a16:creationId xmlns:a16="http://schemas.microsoft.com/office/drawing/2014/main" id="{47579971-16EF-4A62-8112-3A7162EABB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96752"/>
                <a:ext cx="8712968" cy="5586145"/>
              </a:xfrm>
              <a:prstGeom prst="rect">
                <a:avLst/>
              </a:prstGeom>
              <a:blipFill>
                <a:blip r:embed="rId2"/>
                <a:stretch>
                  <a:fillRect l="-420" t="-327" b="-1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2C90104-53EE-453C-89C4-5B83E6458841}"/>
              </a:ext>
            </a:extLst>
          </p:cNvPr>
          <p:cNvSpPr/>
          <p:nvPr/>
        </p:nvSpPr>
        <p:spPr bwMode="auto">
          <a:xfrm>
            <a:off x="1979712" y="4941168"/>
            <a:ext cx="4896544" cy="853770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№	Name	Pay	Long	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PayAll</a:t>
            </a:r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1	Ivanov	10	1	10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2	Petrov	20	2	40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3	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Sidorov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	30	4	120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98B9B8A-13F5-4B8F-AB83-F870F485C79B}"/>
              </a:ext>
            </a:extLst>
          </p:cNvPr>
          <p:cNvSpPr/>
          <p:nvPr/>
        </p:nvSpPr>
        <p:spPr bwMode="auto">
          <a:xfrm>
            <a:off x="1979712" y="2348880"/>
            <a:ext cx="4896544" cy="1728192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Name 1: Ivanov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Pay 1: 10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Long 1: 1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Name 2: Petrov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Pay 2: 20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Long 2: 2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Name 3: 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Sidorov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Pay 3: 30</a:t>
            </a: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Input Long 3: 4</a:t>
            </a:r>
          </a:p>
        </p:txBody>
      </p:sp>
    </p:spTree>
    <p:extLst>
      <p:ext uri="{BB962C8B-B14F-4D97-AF65-F5344CB8AC3E}">
        <p14:creationId xmlns:p14="http://schemas.microsoft.com/office/powerpoint/2010/main" val="6272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3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092513"/>
            <a:ext cx="89644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</a:t>
            </a:r>
            <a:r>
              <a:rPr lang="en-US" sz="1700" u="sng" dirty="0"/>
              <a:t>2</a:t>
            </a:r>
            <a:r>
              <a:rPr lang="ru-RU" sz="1700" u="sng" dirty="0"/>
              <a:t>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Логическая Бомба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При вводе в программе ЛЮБОЙ из фамилий группы студентов** –</a:t>
            </a:r>
            <a:br>
              <a:rPr lang="ru-RU" sz="1700" dirty="0"/>
            </a:br>
            <a:r>
              <a:rPr lang="ru-RU" sz="1700" dirty="0"/>
              <a:t>его итоговая сумма зарплаты </a:t>
            </a:r>
            <a:r>
              <a:rPr lang="en-US" sz="1700" dirty="0"/>
              <a:t>(</a:t>
            </a:r>
            <a:r>
              <a:rPr lang="en-US" sz="1700" dirty="0" err="1"/>
              <a:t>PayAll</a:t>
            </a:r>
            <a:r>
              <a:rPr lang="en-US" sz="1700" dirty="0"/>
              <a:t>) </a:t>
            </a:r>
            <a:r>
              <a:rPr lang="ru-RU" sz="1700" dirty="0"/>
              <a:t>должна увеличиться в двое</a:t>
            </a:r>
            <a:endParaRPr lang="ru-RU" sz="1700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770C8C-7DDD-4A64-B576-34EC8729448D}"/>
              </a:ext>
            </a:extLst>
          </p:cNvPr>
          <p:cNvSpPr txBox="1"/>
          <p:nvPr/>
        </p:nvSpPr>
        <p:spPr>
          <a:xfrm>
            <a:off x="0" y="6605373"/>
            <a:ext cx="9143999" cy="2616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/>
              <a:t>//</a:t>
            </a:r>
            <a:r>
              <a:rPr lang="ru-RU" sz="1100" i="1" dirty="0"/>
              <a:t> *</a:t>
            </a:r>
            <a:r>
              <a:rPr lang="ru-RU" sz="1100" i="1" dirty="0" err="1"/>
              <a:t>ВрПО</a:t>
            </a:r>
            <a:r>
              <a:rPr lang="ru-RU" sz="1100" i="1" dirty="0"/>
              <a:t> – Вредоносное ПО</a:t>
            </a:r>
            <a:r>
              <a:rPr lang="en-US" sz="1100" i="1" dirty="0"/>
              <a:t>; </a:t>
            </a:r>
            <a:r>
              <a:rPr lang="ru-RU" sz="1100" i="1" dirty="0"/>
              <a:t>**Группа студентов – тех, которые выполняли данное задание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72FD30-9849-45D3-B7E2-15D936FF544F}"/>
              </a:ext>
            </a:extLst>
          </p:cNvPr>
          <p:cNvSpPr/>
          <p:nvPr/>
        </p:nvSpPr>
        <p:spPr bwMode="auto">
          <a:xfrm>
            <a:off x="1979712" y="1988840"/>
            <a:ext cx="4896544" cy="458337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№	Name	Pay	Long	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PayAll</a:t>
            </a:r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1	Izrailov	10	1	</a:t>
            </a:r>
            <a:r>
              <a:rPr lang="en-US" sz="1200" dirty="0">
                <a:solidFill>
                  <a:srgbClr val="FF0000"/>
                </a:solidFill>
                <a:latin typeface="Consolas" panose="020B0609020204030204" pitchFamily="49" charset="0"/>
              </a:rPr>
              <a:t>20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F406009-C1F4-4554-9235-588C892826EB}"/>
              </a:ext>
            </a:extLst>
          </p:cNvPr>
          <p:cNvSpPr/>
          <p:nvPr/>
        </p:nvSpPr>
        <p:spPr>
          <a:xfrm>
            <a:off x="179511" y="2521612"/>
            <a:ext cx="89644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</a:t>
            </a:r>
            <a:r>
              <a:rPr lang="en-US" sz="1700" u="sng" dirty="0"/>
              <a:t>3</a:t>
            </a:r>
            <a:r>
              <a:rPr lang="ru-RU" sz="1700" u="sng" dirty="0"/>
              <a:t>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</a:t>
            </a:r>
            <a:r>
              <a:rPr lang="en-US" sz="1700" dirty="0"/>
              <a:t>Logger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После каждой генерации финансового отчета (Этап 3),</a:t>
            </a:r>
            <a:br>
              <a:rPr lang="ru-RU" sz="1700" dirty="0"/>
            </a:br>
            <a:r>
              <a:rPr lang="ru-RU" sz="1700" dirty="0"/>
              <a:t>его текст (Таблица) должен </a:t>
            </a:r>
            <a:r>
              <a:rPr lang="ru-RU" sz="1700" u="sng" dirty="0"/>
              <a:t>добавляться</a:t>
            </a:r>
            <a:r>
              <a:rPr lang="ru-RU" sz="1700" dirty="0"/>
              <a:t> во внешний лог-файл</a:t>
            </a:r>
            <a:r>
              <a:rPr lang="en-US" sz="1700" dirty="0"/>
              <a:t>: “Log.txt”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ru-RU" sz="1700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82870B75-9BB8-445D-A77C-75D17F93F7B4}"/>
              </a:ext>
            </a:extLst>
          </p:cNvPr>
          <p:cNvSpPr/>
          <p:nvPr/>
        </p:nvSpPr>
        <p:spPr>
          <a:xfrm>
            <a:off x="167594" y="3448718"/>
            <a:ext cx="896448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</a:t>
            </a:r>
            <a:r>
              <a:rPr lang="en-US" sz="1700" u="sng" dirty="0"/>
              <a:t>3</a:t>
            </a:r>
            <a:r>
              <a:rPr lang="ru-RU" sz="1700" u="sng" dirty="0"/>
              <a:t>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Злой Шутник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Если итоговая сумма зарплаты </a:t>
            </a:r>
            <a:r>
              <a:rPr lang="en-US" sz="1700" dirty="0"/>
              <a:t>(</a:t>
            </a:r>
            <a:r>
              <a:rPr lang="en-US" sz="1700" dirty="0" err="1"/>
              <a:t>PayAll</a:t>
            </a:r>
            <a:r>
              <a:rPr lang="en-US" sz="1700" dirty="0"/>
              <a:t>)</a:t>
            </a:r>
            <a:r>
              <a:rPr lang="ru-RU" sz="1700" dirty="0"/>
              <a:t> для сотрудника равна </a:t>
            </a:r>
            <a:r>
              <a:rPr lang="en-US" sz="1700" dirty="0"/>
              <a:t>777</a:t>
            </a:r>
            <a:r>
              <a:rPr lang="ru-RU" sz="1700" dirty="0"/>
              <a:t>, то вывести на экран сообщение</a:t>
            </a:r>
            <a:r>
              <a:rPr lang="en-US" sz="1700" dirty="0"/>
              <a:t>: “The NAME is blessed!”</a:t>
            </a:r>
            <a:r>
              <a:rPr lang="ru-RU" sz="1700" dirty="0"/>
              <a:t>, где </a:t>
            </a:r>
            <a:r>
              <a:rPr lang="en-US" sz="1700" dirty="0"/>
              <a:t>NAME – </a:t>
            </a:r>
            <a:r>
              <a:rPr lang="ru-RU" sz="1700" dirty="0"/>
              <a:t>имя сотрудника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8316723-D3F2-41A6-8979-DE679BEF0640}"/>
              </a:ext>
            </a:extLst>
          </p:cNvPr>
          <p:cNvSpPr/>
          <p:nvPr/>
        </p:nvSpPr>
        <p:spPr>
          <a:xfrm>
            <a:off x="179512" y="4359488"/>
            <a:ext cx="896448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4.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Рекламщик</a:t>
            </a: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Каждый 5 раз вычисления </a:t>
            </a:r>
            <a:r>
              <a:rPr lang="ru-RU" sz="1700" dirty="0" err="1"/>
              <a:t>финан</a:t>
            </a:r>
            <a:r>
              <a:rPr lang="en-US" sz="1700" dirty="0"/>
              <a:t>c</a:t>
            </a:r>
            <a:r>
              <a:rPr lang="ru-RU" sz="1700" dirty="0" err="1"/>
              <a:t>ового</a:t>
            </a:r>
            <a:r>
              <a:rPr lang="ru-RU" sz="1700" dirty="0"/>
              <a:t> отчета выводить фразу с рекламой </a:t>
            </a:r>
            <a:r>
              <a:rPr lang="en-US" sz="1700" i="1" dirty="0"/>
              <a:t>“</a:t>
            </a:r>
            <a:r>
              <a:rPr lang="ru-RU" sz="1700" i="1" dirty="0"/>
              <a:t>Купите нашего слона всего за </a:t>
            </a:r>
            <a:r>
              <a:rPr lang="en-US" sz="1700" i="1" dirty="0"/>
              <a:t>SUM!”</a:t>
            </a:r>
            <a:r>
              <a:rPr lang="ru-RU" sz="1700" dirty="0"/>
              <a:t>,</a:t>
            </a:r>
            <a:r>
              <a:rPr lang="en-US" sz="1700" dirty="0"/>
              <a:t/>
            </a:r>
            <a:br>
              <a:rPr lang="en-US" sz="1700" dirty="0"/>
            </a:br>
            <a:r>
              <a:rPr lang="ru-RU" sz="1700" dirty="0"/>
              <a:t>где </a:t>
            </a:r>
            <a:r>
              <a:rPr lang="en-US" sz="1700" dirty="0"/>
              <a:t>SUM – </a:t>
            </a:r>
            <a:r>
              <a:rPr lang="ru-RU" sz="1700" dirty="0"/>
              <a:t>максимальная итоговая сумма зарплаты одного из сотрудников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ED5900F-395B-430E-8E07-806B6B05E8EF}"/>
              </a:ext>
            </a:extLst>
          </p:cNvPr>
          <p:cNvSpPr/>
          <p:nvPr/>
        </p:nvSpPr>
        <p:spPr bwMode="auto">
          <a:xfrm>
            <a:off x="1979712" y="5564909"/>
            <a:ext cx="4896544" cy="1049197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№	Name	Pay	Long	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PayAll</a:t>
            </a:r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ru-RU" sz="1200" dirty="0">
                <a:solidFill>
                  <a:schemeClr val="tx1"/>
                </a:solidFill>
                <a:latin typeface="Consolas" panose="020B0609020204030204" pitchFamily="49" charset="0"/>
              </a:rPr>
              <a:t>...</a:t>
            </a:r>
            <a:br>
              <a:rPr lang="ru-RU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ru-RU" sz="1200" dirty="0">
                <a:solidFill>
                  <a:schemeClr val="tx1"/>
                </a:solidFill>
                <a:latin typeface="Consolas" panose="020B0609020204030204" pitchFamily="49" charset="0"/>
              </a:rPr>
              <a:t>3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	</a:t>
            </a:r>
            <a:r>
              <a:rPr lang="en-US" sz="1200" dirty="0" err="1">
                <a:solidFill>
                  <a:schemeClr val="tx1"/>
                </a:solidFill>
                <a:latin typeface="Consolas" panose="020B0609020204030204" pitchFamily="49" charset="0"/>
              </a:rPr>
              <a:t>Sidorov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>	30	4	</a:t>
            </a:r>
            <a:r>
              <a:rPr lang="en-US" sz="1200" dirty="0">
                <a:solidFill>
                  <a:srgbClr val="FF0066"/>
                </a:solidFill>
                <a:latin typeface="Consolas" panose="020B0609020204030204" pitchFamily="49" charset="0"/>
              </a:rPr>
              <a:t>120</a:t>
            </a:r>
          </a:p>
          <a:p>
            <a:pPr algn="l"/>
            <a:r>
              <a:rPr lang="ru-RU" sz="1200" dirty="0">
                <a:solidFill>
                  <a:schemeClr val="tx1"/>
                </a:solidFill>
                <a:latin typeface="Consolas" panose="020B0609020204030204" pitchFamily="49" charset="0"/>
              </a:rPr>
              <a:t>...</a:t>
            </a:r>
            <a: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  <a:t/>
            </a:r>
            <a:br>
              <a:rPr lang="en-US" sz="1200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ru-RU" sz="1200" dirty="0"/>
              <a:t>Купите нашего слона всего за </a:t>
            </a:r>
            <a:r>
              <a:rPr lang="en-US" sz="1200" dirty="0">
                <a:solidFill>
                  <a:srgbClr val="FF0066"/>
                </a:solidFill>
              </a:rPr>
              <a:t>120</a:t>
            </a:r>
            <a:r>
              <a:rPr lang="en-US" sz="1200" dirty="0"/>
              <a:t>!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8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4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092513"/>
            <a:ext cx="8964488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ru-RU" sz="1700" u="sng" dirty="0"/>
              <a:t>Шаг 5.</a:t>
            </a:r>
            <a:r>
              <a:rPr lang="ru-RU" sz="1700" dirty="0"/>
              <a:t> Внедрить </a:t>
            </a:r>
            <a:r>
              <a:rPr lang="ru-RU" sz="1700" dirty="0" err="1"/>
              <a:t>ВрПО</a:t>
            </a:r>
            <a:r>
              <a:rPr lang="ru-RU" sz="1700" dirty="0"/>
              <a:t>* – </a:t>
            </a:r>
            <a:r>
              <a:rPr lang="ru-RU" sz="1700" dirty="0" err="1"/>
              <a:t>Майнер</a:t>
            </a:r>
            <a:endParaRPr lang="ru-RU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После каждой </a:t>
            </a:r>
            <a:r>
              <a:rPr lang="en-US" sz="1700" dirty="0"/>
              <a:t>N-</a:t>
            </a:r>
            <a:r>
              <a:rPr lang="ru-RU" sz="1700" dirty="0"/>
              <a:t>ной генерации </a:t>
            </a:r>
            <a:r>
              <a:rPr lang="ru-RU" sz="1700" dirty="0" err="1"/>
              <a:t>фин</a:t>
            </a:r>
            <a:r>
              <a:rPr lang="en-US" sz="1700" dirty="0"/>
              <a:t>.</a:t>
            </a:r>
            <a:r>
              <a:rPr lang="ru-RU" sz="1700" dirty="0"/>
              <a:t> отчета произвести вычисления </a:t>
            </a:r>
            <a:r>
              <a:rPr lang="en-US" sz="1700" dirty="0"/>
              <a:t>MD5</a:t>
            </a:r>
            <a:r>
              <a:rPr lang="ru-RU" sz="1700" dirty="0"/>
              <a:t>-хэша</a:t>
            </a: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Первый хэш вычисляется от фамилии студента (любого из группы**)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700" dirty="0"/>
              <a:t>Последующий хэш вычисляется от предыдущего вычисленного хэша</a:t>
            </a:r>
          </a:p>
          <a:p>
            <a:pPr marL="1657350" lvl="3" indent="-285750" algn="l">
              <a:buFont typeface="Wingdings" panose="05000000000000000000" pitchFamily="2" charset="2"/>
              <a:buChar char="§"/>
            </a:pPr>
            <a:r>
              <a:rPr lang="ru-RU" sz="1700" dirty="0"/>
              <a:t>Пример</a:t>
            </a:r>
            <a:r>
              <a:rPr lang="en-US" sz="1700" dirty="0"/>
              <a:t> (</a:t>
            </a:r>
            <a:r>
              <a:rPr lang="ru-RU" sz="1700" dirty="0"/>
              <a:t>для </a:t>
            </a:r>
            <a:r>
              <a:rPr lang="en-US" sz="1700" dirty="0"/>
              <a:t>Python c </a:t>
            </a:r>
            <a:r>
              <a:rPr lang="en-US" sz="1600" dirty="0">
                <a:solidFill>
                  <a:srgbClr val="017514"/>
                </a:solidFill>
              </a:rPr>
              <a:t>https://www.onlinegdb.com/online_python_compiler</a:t>
            </a:r>
            <a:r>
              <a:rPr lang="en-US" sz="1700" dirty="0"/>
              <a:t>):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endParaRPr lang="en-US" sz="1700" dirty="0"/>
          </a:p>
          <a:p>
            <a:pPr marL="742950" lvl="1" indent="-285750" algn="l">
              <a:buFont typeface="Wingdings" panose="05000000000000000000" pitchFamily="2" charset="2"/>
              <a:buChar char="q"/>
            </a:pPr>
            <a:r>
              <a:rPr lang="ru-RU" sz="1700" dirty="0"/>
              <a:t>Каждое вычисленное значение </a:t>
            </a:r>
            <a:r>
              <a:rPr lang="en-US" sz="1700" dirty="0"/>
              <a:t>MD5-</a:t>
            </a:r>
            <a:r>
              <a:rPr lang="ru-RU" sz="1700" dirty="0"/>
              <a:t>хэша (то есть на каждой итерации) </a:t>
            </a:r>
            <a:r>
              <a:rPr lang="ru-RU" sz="1700" u="sng" dirty="0"/>
              <a:t>добавить</a:t>
            </a:r>
            <a:r>
              <a:rPr lang="ru-RU" sz="1700" dirty="0"/>
              <a:t> во внешний файл</a:t>
            </a:r>
            <a:r>
              <a:rPr lang="en-US" sz="1700" dirty="0"/>
              <a:t>: “Mining.txt”</a:t>
            </a:r>
          </a:p>
          <a:p>
            <a:pPr lvl="1" algn="l"/>
            <a:endParaRPr lang="en-US" sz="1700" b="1" dirty="0">
              <a:solidFill>
                <a:schemeClr val="accent1"/>
              </a:solidFill>
            </a:endParaRPr>
          </a:p>
          <a:p>
            <a:pPr lvl="1" algn="l"/>
            <a:r>
              <a:rPr lang="ru-RU" sz="2000" b="1" dirty="0">
                <a:solidFill>
                  <a:schemeClr val="accent1"/>
                </a:solidFill>
              </a:rPr>
              <a:t>Добавить итоговый код программы в отчет – Листинг 2</a:t>
            </a:r>
            <a:endParaRPr lang="ru-RU" sz="2000" dirty="0">
              <a:solidFill>
                <a:schemeClr val="accent1"/>
              </a:solidFill>
            </a:endParaRPr>
          </a:p>
          <a:p>
            <a:pPr algn="l"/>
            <a:endParaRPr lang="ru-RU" sz="1700" u="sng" dirty="0"/>
          </a:p>
          <a:p>
            <a:pPr algn="l"/>
            <a:r>
              <a:rPr lang="ru-RU" sz="1700" u="sng" dirty="0"/>
              <a:t>Шаг 6.</a:t>
            </a:r>
            <a:r>
              <a:rPr lang="ru-RU" sz="1700" dirty="0"/>
              <a:t> Собрать сгенерированные внешние файлы (для 3 итераций работы)</a:t>
            </a:r>
          </a:p>
          <a:p>
            <a:pPr lvl="1" algn="l"/>
            <a:r>
              <a:rPr lang="ru-RU" sz="2000" b="1" dirty="0">
                <a:solidFill>
                  <a:schemeClr val="accent1"/>
                </a:solidFill>
              </a:rPr>
              <a:t>Добавить текст </a:t>
            </a:r>
            <a:r>
              <a:rPr lang="en-US" sz="2000" b="1" dirty="0">
                <a:solidFill>
                  <a:schemeClr val="accent1"/>
                </a:solidFill>
              </a:rPr>
              <a:t>“Log.txt” </a:t>
            </a:r>
            <a:r>
              <a:rPr lang="ru-RU" sz="2000" b="1" dirty="0">
                <a:solidFill>
                  <a:schemeClr val="accent1"/>
                </a:solidFill>
              </a:rPr>
              <a:t>в отчет – Листинг 3</a:t>
            </a:r>
          </a:p>
          <a:p>
            <a:pPr lvl="1" algn="l"/>
            <a:r>
              <a:rPr lang="ru-RU" sz="2000" b="1" dirty="0">
                <a:solidFill>
                  <a:schemeClr val="accent1"/>
                </a:solidFill>
              </a:rPr>
              <a:t>Добавить текст </a:t>
            </a:r>
            <a:r>
              <a:rPr lang="en-US" sz="2000" b="1" dirty="0">
                <a:solidFill>
                  <a:schemeClr val="accent1"/>
                </a:solidFill>
              </a:rPr>
              <a:t>“Mining.txt” </a:t>
            </a:r>
            <a:r>
              <a:rPr lang="ru-RU" sz="2000" b="1" dirty="0">
                <a:solidFill>
                  <a:schemeClr val="accent1"/>
                </a:solidFill>
              </a:rPr>
              <a:t>в отчет – Листинг </a:t>
            </a:r>
            <a:r>
              <a:rPr lang="en-US" sz="2000" b="1" dirty="0">
                <a:solidFill>
                  <a:schemeClr val="accent1"/>
                </a:solidFill>
              </a:rPr>
              <a:t>4</a:t>
            </a:r>
            <a:endParaRPr lang="en-US" sz="200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1F784D5-B143-4051-A826-25811E789DF8}"/>
              </a:ext>
            </a:extLst>
          </p:cNvPr>
          <p:cNvSpPr/>
          <p:nvPr/>
        </p:nvSpPr>
        <p:spPr bwMode="auto">
          <a:xfrm>
            <a:off x="1979711" y="2564904"/>
            <a:ext cx="5184576" cy="1580242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&gt; import 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hashlib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/>
            </a:r>
            <a:b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&gt; hash = hashlib.md5(</a:t>
            </a:r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b"Ivanov</a:t>
            </a: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").digest()</a:t>
            </a:r>
            <a:b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200" b="1" dirty="0">
                <a:solidFill>
                  <a:schemeClr val="tx1"/>
                </a:solidFill>
                <a:latin typeface="Consolas" panose="020B0609020204030204" pitchFamily="49" charset="0"/>
              </a:rPr>
              <a:t>&gt; print (hash)</a:t>
            </a:r>
          </a:p>
          <a:p>
            <a:pPr algn="l"/>
            <a:r>
              <a:rPr lang="en-US" sz="1200" dirty="0">
                <a:latin typeface="Consolas" panose="020B0609020204030204" pitchFamily="49" charset="0"/>
              </a:rPr>
              <a:t>...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algn="l"/>
            <a:r>
              <a:rPr lang="pt-BR" sz="1200" dirty="0">
                <a:latin typeface="Consolas" panose="020B0609020204030204" pitchFamily="49" charset="0"/>
              </a:rPr>
              <a:t>b'=\x14\x13\x8f\xa9,\x14\xe3\xf7\xa0\x14o\xc1\x93\x94w’</a:t>
            </a:r>
            <a:br>
              <a:rPr lang="pt-BR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b'\x9c+\</a:t>
            </a:r>
            <a:r>
              <a:rPr lang="en-US" sz="1200" dirty="0" err="1">
                <a:latin typeface="Consolas" panose="020B0609020204030204" pitchFamily="49" charset="0"/>
              </a:rPr>
              <a:t>xdeT</a:t>
            </a:r>
            <a:r>
              <a:rPr lang="en-US" sz="1200" dirty="0">
                <a:latin typeface="Consolas" panose="020B0609020204030204" pitchFamily="49" charset="0"/>
              </a:rPr>
              <a:t>\xe2T\x96\x92\xb6\xf5\xe6Q\</a:t>
            </a:r>
            <a:r>
              <a:rPr lang="en-US" sz="1200" dirty="0" err="1">
                <a:latin typeface="Consolas" panose="020B0609020204030204" pitchFamily="49" charset="0"/>
              </a:rPr>
              <a:t>xcf</a:t>
            </a:r>
            <a:r>
              <a:rPr lang="en-US" sz="1200" dirty="0">
                <a:latin typeface="Consolas" panose="020B0609020204030204" pitchFamily="49" charset="0"/>
              </a:rPr>
              <a:t>\</a:t>
            </a:r>
            <a:r>
              <a:rPr lang="en-US" sz="1200" dirty="0" err="1">
                <a:latin typeface="Consolas" panose="020B0609020204030204" pitchFamily="49" charset="0"/>
              </a:rPr>
              <a:t>xfa</a:t>
            </a:r>
            <a:r>
              <a:rPr lang="en-US" sz="1200" dirty="0">
                <a:latin typeface="Consolas" panose="020B0609020204030204" pitchFamily="49" charset="0"/>
              </a:rPr>
              <a:t>\</a:t>
            </a:r>
            <a:r>
              <a:rPr lang="en-US" sz="1200" dirty="0" err="1">
                <a:latin typeface="Consolas" panose="020B0609020204030204" pitchFamily="49" charset="0"/>
              </a:rPr>
              <a:t>xbf</a:t>
            </a:r>
            <a:r>
              <a:rPr lang="en-US" sz="1200" dirty="0">
                <a:latin typeface="Consolas" panose="020B0609020204030204" pitchFamily="49" charset="0"/>
              </a:rPr>
              <a:t>\x96’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b'\xc6\xb6\xe3\</a:t>
            </a:r>
            <a:r>
              <a:rPr lang="en-US" sz="1200" dirty="0" err="1">
                <a:latin typeface="Consolas" panose="020B0609020204030204" pitchFamily="49" charset="0"/>
              </a:rPr>
              <a:t>xfeqvE</a:t>
            </a:r>
            <a:r>
              <a:rPr lang="en-US" sz="1200" dirty="0">
                <a:latin typeface="Consolas" panose="020B0609020204030204" pitchFamily="49" charset="0"/>
              </a:rPr>
              <a:t>\</a:t>
            </a:r>
            <a:r>
              <a:rPr lang="en-US" sz="1200" dirty="0" err="1">
                <a:latin typeface="Consolas" panose="020B0609020204030204" pitchFamily="49" charset="0"/>
              </a:rPr>
              <a:t>xbe</a:t>
            </a:r>
            <a:r>
              <a:rPr lang="en-US" sz="1200" dirty="0">
                <a:latin typeface="Consolas" panose="020B0609020204030204" pitchFamily="49" charset="0"/>
              </a:rPr>
              <a:t>\x05\</a:t>
            </a:r>
            <a:r>
              <a:rPr lang="en-US" sz="1200" dirty="0" err="1">
                <a:latin typeface="Consolas" panose="020B0609020204030204" pitchFamily="49" charset="0"/>
              </a:rPr>
              <a:t>xca</a:t>
            </a:r>
            <a:r>
              <a:rPr lang="en-US" sz="1200" dirty="0">
                <a:latin typeface="Consolas" panose="020B0609020204030204" pitchFamily="49" charset="0"/>
              </a:rPr>
              <a:t>\x1d#\</a:t>
            </a:r>
            <a:r>
              <a:rPr lang="en-US" sz="1200" dirty="0" err="1">
                <a:latin typeface="Consolas" panose="020B0609020204030204" pitchFamily="49" charset="0"/>
              </a:rPr>
              <a:t>xafP</a:t>
            </a:r>
            <a:r>
              <a:rPr lang="en-US" sz="1200" dirty="0">
                <a:latin typeface="Consolas" panose="020B0609020204030204" pitchFamily="49" charset="0"/>
              </a:rPr>
              <a:t>$\x19’</a:t>
            </a:r>
            <a:br>
              <a:rPr lang="en-US" sz="1200" dirty="0">
                <a:latin typeface="Consolas" panose="020B0609020204030204" pitchFamily="49" charset="0"/>
              </a:rPr>
            </a:br>
            <a:r>
              <a:rPr lang="en-US" sz="1200" dirty="0">
                <a:latin typeface="Consolas" panose="020B0609020204030204" pitchFamily="49" charset="0"/>
              </a:rPr>
              <a:t>...</a:t>
            </a:r>
            <a:endParaRPr lang="en-US" sz="12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385472-D908-4144-AAC0-902A6D46DF09}"/>
              </a:ext>
            </a:extLst>
          </p:cNvPr>
          <p:cNvSpPr txBox="1"/>
          <p:nvPr/>
        </p:nvSpPr>
        <p:spPr>
          <a:xfrm>
            <a:off x="0" y="6605373"/>
            <a:ext cx="9143999" cy="2616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100" i="1" dirty="0"/>
              <a:t>//</a:t>
            </a:r>
            <a:r>
              <a:rPr lang="ru-RU" sz="1100" i="1" dirty="0"/>
              <a:t> *</a:t>
            </a:r>
            <a:r>
              <a:rPr lang="ru-RU" sz="1100" i="1" dirty="0" err="1"/>
              <a:t>ВрПО</a:t>
            </a:r>
            <a:r>
              <a:rPr lang="ru-RU" sz="1100" i="1" dirty="0"/>
              <a:t> – Вредоносное ПО</a:t>
            </a:r>
            <a:r>
              <a:rPr lang="en-US" sz="1100" i="1" dirty="0"/>
              <a:t>; </a:t>
            </a:r>
            <a:r>
              <a:rPr lang="ru-RU" sz="1100" i="1" dirty="0"/>
              <a:t>**Группа студентов – тех, которые выполняли данное задание</a:t>
            </a:r>
          </a:p>
        </p:txBody>
      </p:sp>
    </p:spTree>
    <p:extLst>
      <p:ext uri="{BB962C8B-B14F-4D97-AF65-F5344CB8AC3E}">
        <p14:creationId xmlns:p14="http://schemas.microsoft.com/office/powerpoint/2010/main" val="25760955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509120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Вопросы</a:t>
            </a:r>
          </a:p>
          <a:p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614F42B-0951-4C86-AA32-402BCF96C9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 зачет</a:t>
            </a:r>
            <a:endParaRPr lang="en-US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4A7C4E4-AD81-4F8C-A6A9-CE71A5F39B63}"/>
              </a:ext>
            </a:extLst>
          </p:cNvPr>
          <p:cNvSpPr/>
          <p:nvPr/>
        </p:nvSpPr>
        <p:spPr>
          <a:xfrm>
            <a:off x="0" y="1196752"/>
            <a:ext cx="914400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highlight>
                  <a:srgbClr val="FFFF00"/>
                </a:highlight>
              </a:rPr>
              <a:t>Дата проведения</a:t>
            </a:r>
            <a:r>
              <a:rPr lang="en-US" sz="1600" dirty="0">
                <a:highlight>
                  <a:srgbClr val="FFFF00"/>
                </a:highlight>
              </a:rPr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24 </a:t>
            </a:r>
            <a:r>
              <a:rPr lang="ru-RU" sz="1600" dirty="0" smtClean="0"/>
              <a:t>декабря</a:t>
            </a:r>
            <a:r>
              <a:rPr lang="ru-RU" sz="1600" dirty="0" smtClean="0"/>
              <a:t> </a:t>
            </a:r>
            <a:r>
              <a:rPr lang="ru-RU" sz="1600" dirty="0"/>
              <a:t>2018 года (на лекции)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highlight>
                  <a:srgbClr val="D5D6FF"/>
                </a:highlight>
              </a:rPr>
              <a:t>Способ проведения</a:t>
            </a:r>
            <a:r>
              <a:rPr lang="en-US" sz="1600" dirty="0">
                <a:highlight>
                  <a:srgbClr val="D5D6FF"/>
                </a:highlight>
              </a:rPr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Опрос (листки с вопросами и вариантами ответов)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Длительность проведения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1 час (60 минут)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Объем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7 лекций </a:t>
            </a:r>
            <a:r>
              <a:rPr lang="en-US" sz="1600" dirty="0"/>
              <a:t>X </a:t>
            </a:r>
            <a:r>
              <a:rPr lang="ru-RU" sz="1600" dirty="0" smtClean="0"/>
              <a:t>4-6 </a:t>
            </a:r>
            <a:r>
              <a:rPr lang="ru-RU" sz="1600" dirty="0"/>
              <a:t>вопросов</a:t>
            </a:r>
            <a:r>
              <a:rPr lang="en-US" sz="1600" dirty="0"/>
              <a:t>/</a:t>
            </a:r>
            <a:r>
              <a:rPr lang="ru-RU" sz="1600" dirty="0"/>
              <a:t>лекция = </a:t>
            </a:r>
            <a:r>
              <a:rPr lang="en-US" sz="1600" dirty="0" smtClean="0"/>
              <a:t>~</a:t>
            </a:r>
            <a:r>
              <a:rPr lang="ru-RU" sz="1600" dirty="0" smtClean="0"/>
              <a:t>35 </a:t>
            </a:r>
            <a:r>
              <a:rPr lang="ru-RU" sz="1600" dirty="0"/>
              <a:t>вопросов (с 1-5 вариантов ответа)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rgbClr val="017514"/>
                </a:solidFill>
              </a:rPr>
              <a:t>Способ подготовки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Изучить лекции (7 шт.) – вопросы будут только по ним!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solidFill>
                  <a:schemeClr val="accent1"/>
                </a:solidFill>
              </a:rPr>
              <a:t>Результаты (в том числе проставление зачетов)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Проверю к парам практик – в начале недели (до 26.12.2018)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>
                <a:highlight>
                  <a:srgbClr val="D1FFD2"/>
                </a:highlight>
              </a:rPr>
              <a:t>Выполнение практических заданий все равно необходимо всем</a:t>
            </a:r>
            <a:r>
              <a:rPr lang="en-US" sz="1600" dirty="0">
                <a:highlight>
                  <a:srgbClr val="D1FFD2"/>
                </a:highlight>
              </a:rPr>
              <a:t> (</a:t>
            </a:r>
            <a:r>
              <a:rPr lang="ru-RU" sz="1600" dirty="0">
                <a:highlight>
                  <a:srgbClr val="FFE5E5"/>
                </a:highlight>
              </a:rPr>
              <a:t>обновил </a:t>
            </a:r>
            <a:r>
              <a:rPr lang="en-US" sz="1600" dirty="0">
                <a:highlight>
                  <a:srgbClr val="FFE5E5"/>
                </a:highlight>
              </a:rPr>
              <a:t>Google Sheet</a:t>
            </a:r>
            <a:r>
              <a:rPr lang="en-US" sz="1600" dirty="0">
                <a:highlight>
                  <a:srgbClr val="D1FFD2"/>
                </a:highlight>
              </a:rPr>
              <a:t>)</a:t>
            </a:r>
            <a:r>
              <a:rPr lang="ru-RU" sz="1600" dirty="0">
                <a:highlight>
                  <a:srgbClr val="D1FFD2"/>
                </a:highlight>
              </a:rPr>
              <a:t>!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Без этого не смогу поставить роспись в зачетке (Закон об образовании!)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Отчеты будут сданы на кафедру (для отчетности, аккредитации и пр.)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chemeClr val="tx2"/>
                </a:solidFill>
              </a:rPr>
              <a:t>Но зачет можно сдавать и без отчетов по практическим заданиям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dirty="0" err="1">
                <a:solidFill>
                  <a:srgbClr val="FF0000"/>
                </a:solidFill>
              </a:rPr>
              <a:t>LifeHack</a:t>
            </a:r>
            <a:r>
              <a:rPr lang="ru-RU" sz="1600" dirty="0">
                <a:solidFill>
                  <a:srgbClr val="FF0000"/>
                </a:solidFill>
              </a:rPr>
              <a:t>-и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Больше всех ходил на лекции и практику = Зачет (1-3 человека в группе)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Быстрее всех сдал все практические задания = Зачет (1-3 человека в группе)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Возможно будет что-то еще…</a:t>
            </a:r>
          </a:p>
        </p:txBody>
      </p:sp>
      <p:sp>
        <p:nvSpPr>
          <p:cNvPr id="8" name="Пузырек для мыслей: облако 7">
            <a:extLst>
              <a:ext uri="{FF2B5EF4-FFF2-40B4-BE49-F238E27FC236}">
                <a16:creationId xmlns:a16="http://schemas.microsoft.com/office/drawing/2014/main" id="{3AA1687E-CBDE-444B-8DC2-47A83F15B3AF}"/>
              </a:ext>
            </a:extLst>
          </p:cNvPr>
          <p:cNvSpPr/>
          <p:nvPr/>
        </p:nvSpPr>
        <p:spPr bwMode="auto">
          <a:xfrm>
            <a:off x="6588224" y="3645024"/>
            <a:ext cx="1728192" cy="864096"/>
          </a:xfrm>
          <a:prstGeom prst="cloudCallout">
            <a:avLst>
              <a:gd name="adj1" fmla="val -79513"/>
              <a:gd name="adj2" fmla="val -1394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Готовиться просто!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98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894D2CB-632A-4926-8582-53313BCE91A3}"/>
              </a:ext>
            </a:extLst>
          </p:cNvPr>
          <p:cNvSpPr/>
          <p:nvPr/>
        </p:nvSpPr>
        <p:spPr>
          <a:xfrm>
            <a:off x="0" y="1196752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Вредоносное ПО - программное обеспечение для </a:t>
            </a:r>
            <a:r>
              <a:rPr lang="ru-RU" sz="1600" dirty="0">
                <a:solidFill>
                  <a:srgbClr val="FF0000"/>
                </a:solidFill>
              </a:rPr>
              <a:t>несанкционированного доступа</a:t>
            </a:r>
            <a:r>
              <a:rPr lang="ru-RU" sz="1600" dirty="0"/>
              <a:t> к </a:t>
            </a:r>
            <a:r>
              <a:rPr lang="ru-RU" sz="1600" dirty="0">
                <a:solidFill>
                  <a:schemeClr val="accent1"/>
                </a:solidFill>
              </a:rPr>
              <a:t>ресурсам ЭВМ</a:t>
            </a:r>
            <a:r>
              <a:rPr lang="ru-RU" sz="1600" dirty="0"/>
              <a:t> или </a:t>
            </a:r>
            <a:r>
              <a:rPr lang="ru-RU" sz="1600" dirty="0">
                <a:solidFill>
                  <a:schemeClr val="accent1"/>
                </a:solidFill>
              </a:rPr>
              <a:t>информации</a:t>
            </a:r>
            <a:r>
              <a:rPr lang="ru-RU" sz="1600" dirty="0"/>
              <a:t> на ней </a:t>
            </a:r>
            <a:r>
              <a:rPr lang="ru-RU" sz="1600" dirty="0">
                <a:solidFill>
                  <a:srgbClr val="017514"/>
                </a:solidFill>
              </a:rPr>
              <a:t>с целью</a:t>
            </a:r>
            <a:r>
              <a:rPr lang="ru-RU" sz="1600" dirty="0"/>
              <a:t> </a:t>
            </a:r>
            <a:r>
              <a:rPr lang="ru-RU" sz="1600" dirty="0">
                <a:solidFill>
                  <a:srgbClr val="FF0000"/>
                </a:solidFill>
              </a:rPr>
              <a:t>несанкционированного использования</a:t>
            </a:r>
            <a:r>
              <a:rPr lang="ru-RU" sz="1600" dirty="0"/>
              <a:t> ресурсов или </a:t>
            </a:r>
            <a:r>
              <a:rPr lang="ru-RU" sz="1600" dirty="0">
                <a:solidFill>
                  <a:srgbClr val="FF0000"/>
                </a:solidFill>
              </a:rPr>
              <a:t>причинения вреда</a:t>
            </a:r>
            <a:r>
              <a:rPr lang="ru-RU" sz="1600" dirty="0"/>
              <a:t> владельцу путём копирования, искажения, удаления или подмены информации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Эквивалентные или близкие названия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Баг</a:t>
            </a:r>
            <a:r>
              <a:rPr lang="en-US" sz="1600" dirty="0"/>
              <a:t>/Bug/</a:t>
            </a:r>
            <a:r>
              <a:rPr lang="ru-RU" sz="1600" dirty="0"/>
              <a:t>Ошибка в коде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Уязвимость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НДВ</a:t>
            </a:r>
            <a:r>
              <a:rPr lang="en-US" sz="1600" dirty="0"/>
              <a:t> (</a:t>
            </a:r>
            <a:r>
              <a:rPr lang="ru-RU" sz="1600" dirty="0"/>
              <a:t>не декларированная возможность</a:t>
            </a:r>
            <a:r>
              <a:rPr lang="en-US" sz="1600" dirty="0"/>
              <a:t>)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 err="1"/>
              <a:t>Вредонос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 err="1"/>
              <a:t>Зловдер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Вирус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/>
              <a:t>Malware = Malicious + Software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 err="1"/>
              <a:t>Badware</a:t>
            </a:r>
            <a:r>
              <a:rPr lang="en-US" sz="1600" dirty="0"/>
              <a:t> = Bad + Software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Примеры</a:t>
            </a:r>
            <a:r>
              <a:rPr lang="en-US" sz="1600" dirty="0"/>
              <a:t>: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Взломщики программ </a:t>
            </a:r>
            <a:r>
              <a:rPr lang="en-US" sz="1600" dirty="0"/>
              <a:t>(crackers) – </a:t>
            </a:r>
            <a:r>
              <a:rPr lang="ru-RU" sz="1600" dirty="0"/>
              <a:t>позволяют несанкционированно использовать ПО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en-US" sz="1600" dirty="0" err="1"/>
              <a:t>KeyLogger</a:t>
            </a:r>
            <a:r>
              <a:rPr lang="ru-RU" sz="1600" dirty="0"/>
              <a:t> – перехватывают нажатия клавиш, в том числе при наборе паролей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Вымогатели – требуют заплатить для разблокировки файлов</a:t>
            </a:r>
            <a:r>
              <a:rPr lang="en-US" sz="1600" dirty="0"/>
              <a:t>/</a:t>
            </a:r>
            <a:r>
              <a:rPr lang="ru-RU" sz="1600" dirty="0"/>
              <a:t>компьютера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Воришки – делают переводы денег на счет злоумышленника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Бизнес-вирусы – воруют данные кредитных карт, номеров телефона для продажи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6167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можно заразиться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На полном серьезе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5CE3E7D-B8D3-49C9-81A6-3FA24A9646B3}"/>
              </a:ext>
            </a:extLst>
          </p:cNvPr>
          <p:cNvSpPr/>
          <p:nvPr/>
        </p:nvSpPr>
        <p:spPr>
          <a:xfrm>
            <a:off x="0" y="1052736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самому скачать и запустить вредоносное ПО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получить по почте вредоносное ПО и запустить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подвергнуться сетевой атаке вирусов, использующих уязвимости в системе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получить компьютер уже с вирусом</a:t>
            </a:r>
            <a:r>
              <a:rPr lang="en-US" sz="1600" dirty="0"/>
              <a:t>;</a:t>
            </a:r>
            <a:r>
              <a:rPr lang="ru-RU" sz="1600" dirty="0"/>
              <a:t> например, в прошивке</a:t>
            </a:r>
            <a:r>
              <a:rPr lang="en-US" sz="1600" dirty="0"/>
              <a:t> </a:t>
            </a:r>
            <a:r>
              <a:rPr lang="ru-RU" sz="1600" dirty="0"/>
              <a:t>(</a:t>
            </a:r>
            <a:r>
              <a:rPr lang="en-US" sz="1600" dirty="0"/>
              <a:t>BIOS/UEFI</a:t>
            </a:r>
            <a:r>
              <a:rPr lang="ru-RU" sz="1600" dirty="0"/>
              <a:t>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заразиться от </a:t>
            </a:r>
            <a:r>
              <a:rPr lang="en-US" sz="1600" dirty="0"/>
              <a:t>USB-</a:t>
            </a:r>
            <a:r>
              <a:rPr lang="ru-RU" sz="1600" dirty="0" err="1"/>
              <a:t>флешки</a:t>
            </a:r>
            <a:r>
              <a:rPr lang="ru-RU" sz="1600" dirty="0"/>
              <a:t> (если система без стандартной защиты)</a:t>
            </a: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открыть </a:t>
            </a:r>
            <a:r>
              <a:rPr lang="en-US" sz="1600" dirty="0"/>
              <a:t>Word/Excel/…</a:t>
            </a:r>
            <a:r>
              <a:rPr lang="ru-RU" sz="1600" dirty="0"/>
              <a:t> файл с вредоносным макросом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получить вирус даже от обычной клавиатуры* (уязвимость </a:t>
            </a:r>
            <a:r>
              <a:rPr lang="en-US" sz="1600" dirty="0" err="1"/>
              <a:t>BadUsb</a:t>
            </a:r>
            <a:r>
              <a:rPr lang="ru-RU" sz="1600" dirty="0"/>
              <a:t>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заразить прошивку </a:t>
            </a:r>
            <a:r>
              <a:rPr lang="en-US" sz="1600" dirty="0"/>
              <a:t>(BIOS/UEFI)</a:t>
            </a:r>
            <a:r>
              <a:rPr lang="ru-RU" sz="1600" dirty="0"/>
              <a:t>, вставив в материнскую плату новое устройство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Можно самому написать вирус и случайно его запустить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Вирус теоретически может встроиться в вашу программу компилятором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…</a:t>
            </a:r>
          </a:p>
        </p:txBody>
      </p:sp>
      <p:sp>
        <p:nvSpPr>
          <p:cNvPr id="5" name="Пузырек для мыслей: облако 4">
            <a:extLst>
              <a:ext uri="{FF2B5EF4-FFF2-40B4-BE49-F238E27FC236}">
                <a16:creationId xmlns:a16="http://schemas.microsoft.com/office/drawing/2014/main" id="{603ED98C-A81E-4B97-A452-504CFC2C3EDF}"/>
              </a:ext>
            </a:extLst>
          </p:cNvPr>
          <p:cNvSpPr/>
          <p:nvPr/>
        </p:nvSpPr>
        <p:spPr bwMode="auto">
          <a:xfrm>
            <a:off x="5724128" y="548680"/>
            <a:ext cx="1440160" cy="942982"/>
          </a:xfrm>
          <a:prstGeom prst="cloudCallout">
            <a:avLst>
              <a:gd name="adj1" fmla="val -79513"/>
              <a:gd name="adj2" fmla="val -19719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Нет, нет, </a:t>
            </a:r>
            <a:br>
              <a:rPr lang="ru-RU" sz="1400" dirty="0"/>
            </a:br>
            <a:r>
              <a:rPr lang="ru-RU" sz="1400" dirty="0"/>
              <a:t>я не про ЗППП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F34FE3F-A338-404A-BAFE-6B225344545E}"/>
              </a:ext>
            </a:extLst>
          </p:cNvPr>
          <p:cNvSpPr/>
          <p:nvPr/>
        </p:nvSpPr>
        <p:spPr bwMode="auto">
          <a:xfrm>
            <a:off x="1" y="6275131"/>
            <a:ext cx="9143998" cy="330242"/>
          </a:xfrm>
          <a:prstGeom prst="rect">
            <a:avLst/>
          </a:prstGeom>
          <a:solidFill>
            <a:srgbClr val="D1FFD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Основные причины</a:t>
            </a:r>
            <a:r>
              <a:rPr lang="en-US" dirty="0"/>
              <a:t>: </a:t>
            </a:r>
            <a:r>
              <a:rPr lang="ru-RU" dirty="0"/>
              <a:t>Уязвимости в </a:t>
            </a:r>
            <a:r>
              <a:rPr lang="en-US" dirty="0"/>
              <a:t>SW/HW</a:t>
            </a:r>
            <a:r>
              <a:rPr lang="ru-RU" dirty="0"/>
              <a:t>, Социальная Инженерия, Глупость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52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Известные примеры ошибок* в ПО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 Здесь имеется ввиду – случайно сделанных или полученных</a:t>
            </a:r>
            <a:r>
              <a:rPr lang="en-US" sz="1050" i="1" dirty="0"/>
              <a:t> </a:t>
            </a:r>
            <a:r>
              <a:rPr lang="ru-RU" sz="1050" i="1" dirty="0"/>
              <a:t>ошибок (как во втором пример)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9B9AA3F-F07C-4F3A-BE1F-2F632111D9A5}"/>
              </a:ext>
            </a:extLst>
          </p:cNvPr>
          <p:cNvSpPr/>
          <p:nvPr/>
        </p:nvSpPr>
        <p:spPr>
          <a:xfrm>
            <a:off x="0" y="1124744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Первый </a:t>
            </a:r>
            <a:r>
              <a:rPr lang="en-US" sz="1600" dirty="0"/>
              <a:t>“</a:t>
            </a:r>
            <a:r>
              <a:rPr lang="ru-RU" sz="1600" dirty="0"/>
              <a:t>баг</a:t>
            </a:r>
            <a:r>
              <a:rPr lang="en-US" sz="1600" dirty="0"/>
              <a:t>”</a:t>
            </a:r>
            <a:r>
              <a:rPr lang="ru-RU" sz="1600" dirty="0"/>
              <a:t> (от англ. </a:t>
            </a:r>
            <a:r>
              <a:rPr lang="en-US" sz="1600" dirty="0"/>
              <a:t>bug</a:t>
            </a:r>
            <a:r>
              <a:rPr lang="ru-RU" sz="1600" dirty="0"/>
              <a:t> или жучок)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9 сентября 1947 года в вычислительной машине </a:t>
            </a:r>
            <a:r>
              <a:rPr lang="ru-RU" sz="1600" dirty="0" err="1"/>
              <a:t>Harvard</a:t>
            </a:r>
            <a:r>
              <a:rPr lang="ru-RU" sz="1600" dirty="0"/>
              <a:t> </a:t>
            </a:r>
            <a:r>
              <a:rPr lang="ru-RU" sz="1600" dirty="0" err="1"/>
              <a:t>Mark</a:t>
            </a:r>
            <a:r>
              <a:rPr lang="ru-RU" sz="1600" dirty="0"/>
              <a:t> II</a:t>
            </a:r>
            <a:br>
              <a:rPr lang="ru-RU" sz="1600" dirty="0"/>
            </a:br>
            <a:r>
              <a:rPr lang="ru-RU" sz="1600" dirty="0"/>
              <a:t>мотылек замкнул контакты и программа стала работать неверно (мотылек умер =((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Кибервойны США и СССР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 1982 году произошел взрыв на Транссибирском газопроводе, согласно версии,</a:t>
            </a:r>
            <a:br>
              <a:rPr lang="ru-RU" sz="1600" dirty="0"/>
            </a:br>
            <a:r>
              <a:rPr lang="ru-RU" sz="1600" dirty="0"/>
              <a:t>по вине заложенного вируса в похищенное у США ПО автоматизации процессов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Финансовая ошибка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19 октября 1987 года произошло самое большое падение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ru-RU" sz="1600" dirty="0"/>
              <a:t>индекса Доу-Джонса из-за ошибки в ПО трейдинга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Ошибка уровня пиар-катастрофы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 1993 году в процессорах </a:t>
            </a:r>
            <a:r>
              <a:rPr lang="en-US" sz="1600" dirty="0"/>
              <a:t>Pentium </a:t>
            </a:r>
            <a:r>
              <a:rPr lang="ru-RU" sz="1600" dirty="0"/>
              <a:t>от </a:t>
            </a:r>
            <a:r>
              <a:rPr lang="en-US" sz="1600" dirty="0"/>
              <a:t>Intel</a:t>
            </a:r>
            <a:r>
              <a:rPr lang="ru-RU" sz="1600" dirty="0"/>
              <a:t> была найдена ошибка в математике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Очень дорогая ошибка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4 июня 1996 года</a:t>
            </a:r>
            <a:r>
              <a:rPr lang="en-US" sz="1600" dirty="0"/>
              <a:t> </a:t>
            </a:r>
            <a:r>
              <a:rPr lang="ru-RU" sz="1600" dirty="0"/>
              <a:t>ракета-носителя «Ариан-5» разрушилась</a:t>
            </a:r>
            <a:br>
              <a:rPr lang="ru-RU" sz="1600" dirty="0"/>
            </a:br>
            <a:r>
              <a:rPr lang="ru-RU" sz="1600" dirty="0"/>
              <a:t>на 40-й секунде из-за ошибки в ПО</a:t>
            </a:r>
            <a:r>
              <a:rPr lang="en-US" sz="1600" dirty="0"/>
              <a:t> (</a:t>
            </a:r>
            <a:r>
              <a:rPr lang="ru-RU" sz="1600" dirty="0"/>
              <a:t>ущерб 360 .. 500 млн $)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Смертельная ошибка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Из-за ошибки в ПО аппарата для лучевой терапии </a:t>
            </a:r>
            <a:r>
              <a:rPr lang="en-US" sz="1600" dirty="0"/>
              <a:t>“</a:t>
            </a:r>
            <a:r>
              <a:rPr lang="ru-RU" sz="1600" dirty="0"/>
              <a:t>Терак-25</a:t>
            </a:r>
            <a:r>
              <a:rPr lang="en-US" sz="1600" dirty="0"/>
              <a:t>” </a:t>
            </a:r>
            <a:r>
              <a:rPr lang="ru-RU" sz="1600" dirty="0"/>
              <a:t>происходило облучение пациентов в 100 раз больше необходимого (со смертельными исходами)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47499D-C47D-4586-AF73-71B8322CEB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376" y="1115283"/>
            <a:ext cx="998765" cy="630917"/>
          </a:xfrm>
          <a:prstGeom prst="rect">
            <a:avLst/>
          </a:prstGeom>
        </p:spPr>
      </p:pic>
      <p:pic>
        <p:nvPicPr>
          <p:cNvPr id="1028" name="Picture 4" descr="https://upload.wikimedia.org/wikipedia/commons/thumb/8/8a/Black_Monday_Dow_Jones.png/220px-Black_Monday_Dow_Jones.png">
            <a:extLst>
              <a:ext uri="{FF2B5EF4-FFF2-40B4-BE49-F238E27FC236}">
                <a16:creationId xmlns:a16="http://schemas.microsoft.com/office/drawing/2014/main" id="{121C7164-696B-470A-A75C-3DA38DEF3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052978"/>
            <a:ext cx="1723469" cy="1088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698A7B3-7241-4EEB-BF63-822395FB1A0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5243" y="4869160"/>
            <a:ext cx="1484522" cy="114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Перерыв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5 минут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F3009D3D-F15E-4144-A2B0-53EA4B45F8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923856" cy="1012825"/>
          </a:xfrm>
        </p:spPr>
        <p:txBody>
          <a:bodyPr/>
          <a:lstStyle/>
          <a:p>
            <a:r>
              <a:rPr lang="ru-RU" altLang="en-US" sz="2000" dirty="0"/>
              <a:t>Лекция </a:t>
            </a:r>
            <a:r>
              <a:rPr lang="en-US" altLang="en-US" sz="2000" dirty="0"/>
              <a:t>7</a:t>
            </a:r>
            <a:r>
              <a:rPr lang="ru-RU" altLang="en-US" sz="2000" dirty="0"/>
              <a:t>.</a:t>
            </a:r>
            <a:r>
              <a:rPr lang="ru-RU" altLang="en-US" sz="2400" dirty="0"/>
              <a:t/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ru-RU" altLang="en-US" sz="2000" dirty="0"/>
              <a:t>Вредоносное программное обеспечение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35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Логическая бомба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B975A6C-49E2-4DF6-9ACC-C876E26C35F5}"/>
              </a:ext>
            </a:extLst>
          </p:cNvPr>
          <p:cNvSpPr/>
          <p:nvPr/>
        </p:nvSpPr>
        <p:spPr>
          <a:xfrm>
            <a:off x="0" y="1196752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7E716CE-A2B5-4673-AB4E-0DAA00D92448}"/>
              </a:ext>
            </a:extLst>
          </p:cNvPr>
          <p:cNvSpPr/>
          <p:nvPr/>
        </p:nvSpPr>
        <p:spPr>
          <a:xfrm>
            <a:off x="0" y="1124744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Выполнить вредоносные действия по событию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Отслеживать заданные условия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По наступлению условий выполнить заданные действия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 входе заложенного пользователя не проверять его пароль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 наступлении 1 января 2019 года отформатировать жесткий диск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 получении определенного сетевого пакета перезагрузить компьютер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EAE98BB-ED61-4685-B045-C9FFF0D52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413469"/>
            <a:ext cx="8568952" cy="1754326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UpdateDate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==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("01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января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2019"))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System("format C:");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currentDate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date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2C14677-B2A1-4565-81BC-3E218E5D1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1126415"/>
            <a:ext cx="2476846" cy="190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3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Вредоносное ПО - </a:t>
            </a:r>
            <a:r>
              <a:rPr lang="en-US" dirty="0"/>
              <a:t>Logger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0" y="6605373"/>
            <a:ext cx="9143999" cy="2539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45C9D3-9890-4C86-8450-067F1016E412}"/>
              </a:ext>
            </a:extLst>
          </p:cNvPr>
          <p:cNvSpPr/>
          <p:nvPr/>
        </p:nvSpPr>
        <p:spPr>
          <a:xfrm>
            <a:off x="0" y="1124744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Идея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Скомпрометировать действия или информацию на компьютере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Принцип работы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Присоединиться к устройствам или модулям компьютера</a:t>
            </a:r>
            <a:endParaRPr lang="en-US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Определять и сохранять действия, выполняемые на компьютере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Определять и сохранять информацию, обрабатываемую на компьютере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Передать сохраненную информацию злоумышленнику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жизни)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Перехватывать нажатия клавиш пользователя и выявить пароль </a:t>
            </a:r>
            <a:r>
              <a:rPr lang="en-US" sz="1600" dirty="0"/>
              <a:t>(</a:t>
            </a:r>
            <a:r>
              <a:rPr lang="en-US" sz="1600" dirty="0" err="1"/>
              <a:t>KeyLogger</a:t>
            </a:r>
            <a:r>
              <a:rPr lang="en-US" sz="1600" dirty="0"/>
              <a:t>)</a:t>
            </a:r>
            <a:endParaRPr lang="ru-RU" sz="1600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Перехватывать сетевые пакеты и выявить в них конфиденциальную информацию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Делать фото с веб-камеры компьютера и выкладывать их в публичный доступ</a:t>
            </a:r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600" dirty="0"/>
              <a:t>Пример (из С++</a:t>
            </a:r>
            <a:r>
              <a:rPr lang="en-US" sz="1600" dirty="0"/>
              <a:t> </a:t>
            </a:r>
            <a:r>
              <a:rPr lang="ru-RU" sz="1600" dirty="0"/>
              <a:t>кода)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ru-RU" sz="16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075B7086-C9F4-464B-9466-176A88BD3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5106826"/>
            <a:ext cx="8640960" cy="1200329"/>
          </a:xfrm>
          <a:prstGeom prst="rect">
            <a:avLst/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/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OnPressedKeyEvent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altLang="en-US" sz="1200" dirty="0">
                <a:solidFill>
                  <a:srgbClr val="0000FF"/>
                </a:solidFill>
                <a:latin typeface="Consolas" panose="020B0609020204030204" pitchFamily="49" charset="0"/>
              </a:rPr>
              <a:t>Key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= </a:t>
            </a:r>
            <a:r>
              <a:rPr kumimoji="0" lang="en-US" altLang="en-US" sz="1200" b="0" i="1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.Char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200" dirty="0" err="1">
                <a:solidFill>
                  <a:srgbClr val="FF0000"/>
                </a:solidFill>
                <a:latin typeface="Consolas" panose="020B0609020204030204" pitchFamily="49" charset="0"/>
              </a:rPr>
              <a:t>AppendToFile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("C:\\KeyLogger.txt",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kumimoji="0" lang="en-US" altLang="en-US" sz="12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OnPressedKeyEvent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7" name="Picture 5" descr="ÐÐ°ÑÑÐ¸Ð½ÐºÐ¸ Ð¿Ð¾ Ð·Ð°Ð¿ÑÐ¾ÑÑ keylogger">
            <a:extLst>
              <a:ext uri="{FF2B5EF4-FFF2-40B4-BE49-F238E27FC236}">
                <a16:creationId xmlns:a16="http://schemas.microsoft.com/office/drawing/2014/main" id="{4D7A9D42-A846-4DD2-B565-4A4EFE575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663" y="906686"/>
            <a:ext cx="1579193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498409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2</Template>
  <TotalTime>4045</TotalTime>
  <Words>1711</Words>
  <Application>Microsoft Office PowerPoint</Application>
  <PresentationFormat>Экран (4:3)</PresentationFormat>
  <Paragraphs>437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Cambria Math</vt:lpstr>
      <vt:lpstr>Consolas</vt:lpstr>
      <vt:lpstr>Courier New</vt:lpstr>
      <vt:lpstr>Verdana</vt:lpstr>
      <vt:lpstr>Wingdings</vt:lpstr>
      <vt:lpstr>sample</vt:lpstr>
      <vt:lpstr>Лекция 7. Анализ программного кода и данных Вредоносное программное обеспечение</vt:lpstr>
      <vt:lpstr>Содержание</vt:lpstr>
      <vt:lpstr>Про зачет</vt:lpstr>
      <vt:lpstr>Вредоносное ПО</vt:lpstr>
      <vt:lpstr>Как можно заразиться</vt:lpstr>
      <vt:lpstr>Известные примеры ошибок* в ПО</vt:lpstr>
      <vt:lpstr>Лекция 7. Анализ программного кода и данных Вредоносное программное обеспечение</vt:lpstr>
      <vt:lpstr>Вредоносное ПО - Логическая бомба</vt:lpstr>
      <vt:lpstr>Вредоносное ПО - Logger</vt:lpstr>
      <vt:lpstr>Вредоносное ПО - Backdoor (активный)</vt:lpstr>
      <vt:lpstr>Вредоносное ПО - Backdoor (пассивный)</vt:lpstr>
      <vt:lpstr>Вредоносное ПО - Zombie</vt:lpstr>
      <vt:lpstr>Вредоносное ПО - Злой шутник</vt:lpstr>
      <vt:lpstr>Вредоносное ПО - Рекламщик</vt:lpstr>
      <vt:lpstr>Вредоносное ПО - Шифратор</vt:lpstr>
      <vt:lpstr>Вредоносное ПО - Майнер</vt:lpstr>
      <vt:lpstr>Лекция 7. Анализ программного кода и данных Вредоносное программное обеспечение</vt:lpstr>
      <vt:lpstr>Лекция 7. Анализ программного кода и данных Вредоносное программное обеспечение</vt:lpstr>
      <vt:lpstr>Задание на практику – 1</vt:lpstr>
      <vt:lpstr>Задание на практику – 2</vt:lpstr>
      <vt:lpstr>Задание на практику – 3</vt:lpstr>
      <vt:lpstr>Задание на практику – 4</vt:lpstr>
      <vt:lpstr>Лекция 7. Анализ программного кода и данных Вредоносное программное обеспечение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Жизненный цикл программного обеспечения</dc:title>
  <dc:creator>Константин Израилов</dc:creator>
  <cp:lastModifiedBy>User</cp:lastModifiedBy>
  <cp:revision>1259</cp:revision>
  <cp:lastPrinted>2018-09-30T12:22:21Z</cp:lastPrinted>
  <dcterms:created xsi:type="dcterms:W3CDTF">2018-09-16T12:13:40Z</dcterms:created>
  <dcterms:modified xsi:type="dcterms:W3CDTF">2018-12-10T14:57:52Z</dcterms:modified>
</cp:coreProperties>
</file>