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25"/>
  </p:handoutMasterIdLst>
  <p:sldIdLst>
    <p:sldId id="256" r:id="rId2"/>
    <p:sldId id="276" r:id="rId3"/>
    <p:sldId id="340" r:id="rId4"/>
    <p:sldId id="341" r:id="rId5"/>
    <p:sldId id="342" r:id="rId6"/>
    <p:sldId id="343" r:id="rId7"/>
    <p:sldId id="297" r:id="rId8"/>
    <p:sldId id="344" r:id="rId9"/>
    <p:sldId id="345" r:id="rId10"/>
    <p:sldId id="346" r:id="rId11"/>
    <p:sldId id="347" r:id="rId12"/>
    <p:sldId id="348" r:id="rId13"/>
    <p:sldId id="349" r:id="rId14"/>
    <p:sldId id="350" r:id="rId15"/>
    <p:sldId id="351" r:id="rId16"/>
    <p:sldId id="352" r:id="rId17"/>
    <p:sldId id="338" r:id="rId18"/>
    <p:sldId id="309" r:id="rId19"/>
    <p:sldId id="291" r:id="rId20"/>
    <p:sldId id="322" r:id="rId21"/>
    <p:sldId id="335" r:id="rId22"/>
    <p:sldId id="339" r:id="rId23"/>
    <p:sldId id="275" r:id="rId24"/>
  </p:sldIdLst>
  <p:sldSz cx="9144000" cy="6858000" type="screen4x3"/>
  <p:notesSz cx="7102475" cy="89916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Константин Израилов" initials="КИ" lastIdx="1" clrIdx="0">
    <p:extLst>
      <p:ext uri="{19B8F6BF-5375-455C-9EA6-DF929625EA0E}">
        <p15:presenceInfo xmlns:p15="http://schemas.microsoft.com/office/powerpoint/2012/main" userId="84a72d3cd4bec2b4" providerId="Windows Live"/>
      </p:ext>
    </p:extLst>
  </p:cmAuthor>
  <p:cmAuthor id="2" name="Елена" initials="Е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E5E5"/>
    <a:srgbClr val="01AF1E"/>
    <a:srgbClr val="D1FFD2"/>
    <a:srgbClr val="017514"/>
    <a:srgbClr val="D5D6FF"/>
    <a:srgbClr val="FF0066"/>
    <a:srgbClr val="00FE73"/>
    <a:srgbClr val="FFEFEF"/>
    <a:srgbClr val="C3C9F9"/>
    <a:srgbClr val="BAC1F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F5AB1C69-6EDB-4FF4-983F-18BD219EF322}" styleName="Средний стиль 2 —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5" autoAdjust="0"/>
    <p:restoredTop sz="96517" autoAdjust="0"/>
  </p:normalViewPr>
  <p:slideViewPr>
    <p:cSldViewPr>
      <p:cViewPr varScale="1">
        <p:scale>
          <a:sx n="71" d="100"/>
          <a:sy n="71" d="100"/>
        </p:scale>
        <p:origin x="1056" y="5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>
            <a:extLst>
              <a:ext uri="{FF2B5EF4-FFF2-40B4-BE49-F238E27FC236}">
                <a16:creationId xmlns:a16="http://schemas.microsoft.com/office/drawing/2014/main" id="{8E2B9AFB-908E-4553-80DF-9D31B13E122C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8163" cy="449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 altLang="en-US"/>
          </a:p>
        </p:txBody>
      </p:sp>
      <p:sp>
        <p:nvSpPr>
          <p:cNvPr id="112643" name="Rectangle 3">
            <a:extLst>
              <a:ext uri="{FF2B5EF4-FFF2-40B4-BE49-F238E27FC236}">
                <a16:creationId xmlns:a16="http://schemas.microsoft.com/office/drawing/2014/main" id="{62B70E38-ABF2-49E0-AC45-1ACC6C023D57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2725" y="0"/>
            <a:ext cx="3078163" cy="449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en-US"/>
          </a:p>
        </p:txBody>
      </p:sp>
      <p:sp>
        <p:nvSpPr>
          <p:cNvPr id="112644" name="Rectangle 4">
            <a:extLst>
              <a:ext uri="{FF2B5EF4-FFF2-40B4-BE49-F238E27FC236}">
                <a16:creationId xmlns:a16="http://schemas.microsoft.com/office/drawing/2014/main" id="{1BB1A290-1C90-4825-BFA2-1CB6871F82B6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540750"/>
            <a:ext cx="3078163" cy="449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 altLang="en-US"/>
          </a:p>
        </p:txBody>
      </p:sp>
      <p:sp>
        <p:nvSpPr>
          <p:cNvPr id="112645" name="Rectangle 5">
            <a:extLst>
              <a:ext uri="{FF2B5EF4-FFF2-40B4-BE49-F238E27FC236}">
                <a16:creationId xmlns:a16="http://schemas.microsoft.com/office/drawing/2014/main" id="{46F36724-23CA-4031-B79A-A12344D312BA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2725" y="8540750"/>
            <a:ext cx="3078163" cy="449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A04355F5-B1C1-41DA-AD6D-ABA543A5C7B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01" name="Group 29">
            <a:extLst>
              <a:ext uri="{FF2B5EF4-FFF2-40B4-BE49-F238E27FC236}">
                <a16:creationId xmlns:a16="http://schemas.microsoft.com/office/drawing/2014/main" id="{B904E8E9-B7CA-4930-BC94-4A461EC0AAD4}"/>
              </a:ext>
            </a:extLst>
          </p:cNvPr>
          <p:cNvGrpSpPr>
            <a:grpSpLocks/>
          </p:cNvGrpSpPr>
          <p:nvPr/>
        </p:nvGrpSpPr>
        <p:grpSpPr bwMode="auto">
          <a:xfrm>
            <a:off x="1143000" y="628650"/>
            <a:ext cx="8012113" cy="2571750"/>
            <a:chOff x="720" y="396"/>
            <a:chExt cx="5047" cy="1620"/>
          </a:xfrm>
        </p:grpSpPr>
        <p:sp>
          <p:nvSpPr>
            <p:cNvPr id="3090" name="Rectangle 18">
              <a:extLst>
                <a:ext uri="{FF2B5EF4-FFF2-40B4-BE49-F238E27FC236}">
                  <a16:creationId xmlns:a16="http://schemas.microsoft.com/office/drawing/2014/main" id="{46DEBB70-C0A2-4F32-B065-F48CEB8F0691}"/>
                </a:ext>
              </a:extLst>
            </p:cNvPr>
            <p:cNvSpPr>
              <a:spLocks noChangeArrowheads="1"/>
            </p:cNvSpPr>
            <p:nvPr userDrawn="1"/>
          </p:nvSpPr>
          <p:spPr bwMode="gray">
            <a:xfrm>
              <a:off x="1081" y="396"/>
              <a:ext cx="4686" cy="1596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00" name="Rectangle 28">
              <a:extLst>
                <a:ext uri="{FF2B5EF4-FFF2-40B4-BE49-F238E27FC236}">
                  <a16:creationId xmlns:a16="http://schemas.microsoft.com/office/drawing/2014/main" id="{C8B6E655-980D-4292-AD19-B0FD05C49E20}"/>
                </a:ext>
              </a:extLst>
            </p:cNvPr>
            <p:cNvSpPr>
              <a:spLocks noChangeArrowheads="1"/>
            </p:cNvSpPr>
            <p:nvPr userDrawn="1"/>
          </p:nvSpPr>
          <p:spPr bwMode="gray">
            <a:xfrm>
              <a:off x="720" y="1440"/>
              <a:ext cx="576" cy="576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089" name="Rectangle 17">
            <a:extLst>
              <a:ext uri="{FF2B5EF4-FFF2-40B4-BE49-F238E27FC236}">
                <a16:creationId xmlns:a16="http://schemas.microsoft.com/office/drawing/2014/main" id="{202CA72C-158C-494F-A7A8-790A13081D03}"/>
              </a:ext>
            </a:extLst>
          </p:cNvPr>
          <p:cNvSpPr>
            <a:spLocks noChangeArrowheads="1"/>
          </p:cNvSpPr>
          <p:nvPr/>
        </p:nvSpPr>
        <p:spPr bwMode="gray">
          <a:xfrm>
            <a:off x="1130300" y="3141663"/>
            <a:ext cx="8013700" cy="574675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91" name="Rectangle 19">
            <a:extLst>
              <a:ext uri="{FF2B5EF4-FFF2-40B4-BE49-F238E27FC236}">
                <a16:creationId xmlns:a16="http://schemas.microsoft.com/office/drawing/2014/main" id="{45B05768-180B-44A1-9175-07D92089E3DA}"/>
              </a:ext>
            </a:extLst>
          </p:cNvPr>
          <p:cNvSpPr>
            <a:spLocks noChangeArrowheads="1"/>
          </p:cNvSpPr>
          <p:nvPr/>
        </p:nvSpPr>
        <p:spPr bwMode="gray">
          <a:xfrm>
            <a:off x="573088" y="2520950"/>
            <a:ext cx="576262" cy="641350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92" name="Rectangle 20">
            <a:extLst>
              <a:ext uri="{FF2B5EF4-FFF2-40B4-BE49-F238E27FC236}">
                <a16:creationId xmlns:a16="http://schemas.microsoft.com/office/drawing/2014/main" id="{7B015479-2ECC-4104-B382-BFA3D50C4580}"/>
              </a:ext>
            </a:extLst>
          </p:cNvPr>
          <p:cNvSpPr>
            <a:spLocks noChangeArrowheads="1"/>
          </p:cNvSpPr>
          <p:nvPr/>
        </p:nvSpPr>
        <p:spPr bwMode="gray">
          <a:xfrm>
            <a:off x="1716088" y="628650"/>
            <a:ext cx="566737" cy="636588"/>
          </a:xfrm>
          <a:prstGeom prst="rect">
            <a:avLst/>
          </a:prstGeom>
          <a:solidFill>
            <a:schemeClr val="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93" name="Rectangle 21">
            <a:extLst>
              <a:ext uri="{FF2B5EF4-FFF2-40B4-BE49-F238E27FC236}">
                <a16:creationId xmlns:a16="http://schemas.microsoft.com/office/drawing/2014/main" id="{4475A46B-CF48-49A7-A173-05AE13ECDAE1}"/>
              </a:ext>
            </a:extLst>
          </p:cNvPr>
          <p:cNvSpPr>
            <a:spLocks noChangeArrowheads="1"/>
          </p:cNvSpPr>
          <p:nvPr/>
        </p:nvSpPr>
        <p:spPr bwMode="gray">
          <a:xfrm>
            <a:off x="2278063" y="0"/>
            <a:ext cx="585787" cy="635000"/>
          </a:xfrm>
          <a:prstGeom prst="rect">
            <a:avLst/>
          </a:prstGeom>
          <a:solidFill>
            <a:schemeClr val="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94" name="Rectangle 22">
            <a:extLst>
              <a:ext uri="{FF2B5EF4-FFF2-40B4-BE49-F238E27FC236}">
                <a16:creationId xmlns:a16="http://schemas.microsoft.com/office/drawing/2014/main" id="{A050C4D6-4DCC-488D-9CE9-CAAA3A725039}"/>
              </a:ext>
            </a:extLst>
          </p:cNvPr>
          <p:cNvSpPr>
            <a:spLocks noChangeArrowheads="1"/>
          </p:cNvSpPr>
          <p:nvPr/>
        </p:nvSpPr>
        <p:spPr bwMode="gray">
          <a:xfrm>
            <a:off x="2281238" y="628650"/>
            <a:ext cx="585787" cy="631825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95" name="Rectangle 23">
            <a:extLst>
              <a:ext uri="{FF2B5EF4-FFF2-40B4-BE49-F238E27FC236}">
                <a16:creationId xmlns:a16="http://schemas.microsoft.com/office/drawing/2014/main" id="{5231997F-A011-49C6-B5B5-54F04067D1D4}"/>
              </a:ext>
            </a:extLst>
          </p:cNvPr>
          <p:cNvSpPr>
            <a:spLocks noChangeArrowheads="1"/>
          </p:cNvSpPr>
          <p:nvPr/>
        </p:nvSpPr>
        <p:spPr bwMode="gray">
          <a:xfrm>
            <a:off x="1141413" y="1262063"/>
            <a:ext cx="574675" cy="625475"/>
          </a:xfrm>
          <a:prstGeom prst="rect">
            <a:avLst/>
          </a:prstGeom>
          <a:solidFill>
            <a:schemeClr val="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96" name="Rectangle 24">
            <a:extLst>
              <a:ext uri="{FF2B5EF4-FFF2-40B4-BE49-F238E27FC236}">
                <a16:creationId xmlns:a16="http://schemas.microsoft.com/office/drawing/2014/main" id="{9A80489D-948B-434B-88A2-8006D4BD00C2}"/>
              </a:ext>
            </a:extLst>
          </p:cNvPr>
          <p:cNvSpPr>
            <a:spLocks noChangeArrowheads="1"/>
          </p:cNvSpPr>
          <p:nvPr/>
        </p:nvSpPr>
        <p:spPr bwMode="gray">
          <a:xfrm>
            <a:off x="1716088" y="1263650"/>
            <a:ext cx="566737" cy="622300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97" name="Rectangle 25">
            <a:extLst>
              <a:ext uri="{FF2B5EF4-FFF2-40B4-BE49-F238E27FC236}">
                <a16:creationId xmlns:a16="http://schemas.microsoft.com/office/drawing/2014/main" id="{82AA038A-3649-45B4-BAE5-D3E0613AB178}"/>
              </a:ext>
            </a:extLst>
          </p:cNvPr>
          <p:cNvSpPr>
            <a:spLocks noChangeArrowheads="1"/>
          </p:cNvSpPr>
          <p:nvPr/>
        </p:nvSpPr>
        <p:spPr bwMode="gray">
          <a:xfrm>
            <a:off x="573088" y="1885950"/>
            <a:ext cx="576262" cy="644525"/>
          </a:xfrm>
          <a:prstGeom prst="rect">
            <a:avLst/>
          </a:prstGeom>
          <a:solidFill>
            <a:schemeClr val="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98" name="Rectangle 26">
            <a:extLst>
              <a:ext uri="{FF2B5EF4-FFF2-40B4-BE49-F238E27FC236}">
                <a16:creationId xmlns:a16="http://schemas.microsoft.com/office/drawing/2014/main" id="{C111F148-7693-4C66-BDC3-57C5B5D98FB2}"/>
              </a:ext>
            </a:extLst>
          </p:cNvPr>
          <p:cNvSpPr>
            <a:spLocks noChangeArrowheads="1"/>
          </p:cNvSpPr>
          <p:nvPr/>
        </p:nvSpPr>
        <p:spPr bwMode="gray">
          <a:xfrm>
            <a:off x="1141413" y="1885950"/>
            <a:ext cx="576262" cy="644525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99" name="Rectangle 27">
            <a:extLst>
              <a:ext uri="{FF2B5EF4-FFF2-40B4-BE49-F238E27FC236}">
                <a16:creationId xmlns:a16="http://schemas.microsoft.com/office/drawing/2014/main" id="{F71BA097-026F-4139-A236-25B9468F1B8B}"/>
              </a:ext>
            </a:extLst>
          </p:cNvPr>
          <p:cNvSpPr>
            <a:spLocks noChangeArrowheads="1"/>
          </p:cNvSpPr>
          <p:nvPr/>
        </p:nvSpPr>
        <p:spPr bwMode="gray">
          <a:xfrm>
            <a:off x="0" y="2528888"/>
            <a:ext cx="574675" cy="633412"/>
          </a:xfrm>
          <a:prstGeom prst="rect">
            <a:avLst/>
          </a:prstGeom>
          <a:solidFill>
            <a:schemeClr val="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4" name="Rectangle 2">
            <a:extLst>
              <a:ext uri="{FF2B5EF4-FFF2-40B4-BE49-F238E27FC236}">
                <a16:creationId xmlns:a16="http://schemas.microsoft.com/office/drawing/2014/main" id="{66827E42-7A34-47CC-A5D8-6CEF07D65BF4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 bwMode="gray">
          <a:xfrm>
            <a:off x="1752600" y="1800225"/>
            <a:ext cx="6629400" cy="1012825"/>
          </a:xfrm>
        </p:spPr>
        <p:txBody>
          <a:bodyPr/>
          <a:lstStyle>
            <a:lvl1pPr algn="ctr">
              <a:defRPr sz="3600" i="1">
                <a:latin typeface="Verdana" panose="020B0604030504040204" pitchFamily="34" charset="0"/>
              </a:defRPr>
            </a:lvl1pPr>
          </a:lstStyle>
          <a:p>
            <a:pPr lvl="0"/>
            <a:r>
              <a:rPr lang="ru-RU" altLang="en-US" noProof="0"/>
              <a:t>Образец заголовка</a:t>
            </a:r>
            <a:endParaRPr lang="en-US" altLang="en-US" noProof="0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D93EEBF7-9F16-4C43-94E8-4B7F75EACC7B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 bwMode="gray">
          <a:xfrm>
            <a:off x="1600200" y="3276600"/>
            <a:ext cx="6324600" cy="381000"/>
          </a:xfrm>
        </p:spPr>
        <p:txBody>
          <a:bodyPr/>
          <a:lstStyle>
            <a:lvl1pPr marL="0" indent="0" algn="ctr">
              <a:buFont typeface="Wingdings" panose="05000000000000000000" pitchFamily="2" charset="2"/>
              <a:buNone/>
              <a:defRPr sz="18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ru-RU" altLang="en-US" noProof="0"/>
              <a:t>Образец подзаголовка</a:t>
            </a:r>
            <a:endParaRPr lang="en-US" altLang="en-US" noProof="0"/>
          </a:p>
        </p:txBody>
      </p:sp>
      <p:grpSp>
        <p:nvGrpSpPr>
          <p:cNvPr id="3088" name="Group 16">
            <a:extLst>
              <a:ext uri="{FF2B5EF4-FFF2-40B4-BE49-F238E27FC236}">
                <a16:creationId xmlns:a16="http://schemas.microsoft.com/office/drawing/2014/main" id="{279D8F43-29AB-4573-B3FC-DECFD12AD9D4}"/>
              </a:ext>
            </a:extLst>
          </p:cNvPr>
          <p:cNvGrpSpPr>
            <a:grpSpLocks/>
          </p:cNvGrpSpPr>
          <p:nvPr/>
        </p:nvGrpSpPr>
        <p:grpSpPr bwMode="auto">
          <a:xfrm>
            <a:off x="4191000" y="5410200"/>
            <a:ext cx="1295400" cy="695325"/>
            <a:chOff x="2680" y="3678"/>
            <a:chExt cx="680" cy="438"/>
          </a:xfrm>
        </p:grpSpPr>
        <p:sp>
          <p:nvSpPr>
            <p:cNvPr id="3086" name="Text Box 14">
              <a:extLst>
                <a:ext uri="{FF2B5EF4-FFF2-40B4-BE49-F238E27FC236}">
                  <a16:creationId xmlns:a16="http://schemas.microsoft.com/office/drawing/2014/main" id="{4B3D4E59-85F3-4D40-B810-053A742CDA76}"/>
                </a:ext>
              </a:extLst>
            </p:cNvPr>
            <p:cNvSpPr txBox="1">
              <a:spLocks noChangeArrowheads="1"/>
            </p:cNvSpPr>
            <p:nvPr userDrawn="1"/>
          </p:nvSpPr>
          <p:spPr bwMode="gray">
            <a:xfrm>
              <a:off x="2680" y="3789"/>
              <a:ext cx="680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/>
              <a:r>
                <a:rPr lang="en-US" altLang="en-US" sz="2800" b="1">
                  <a:solidFill>
                    <a:schemeClr val="tx2"/>
                  </a:solidFill>
                </a:rPr>
                <a:t>LOGO</a:t>
              </a:r>
            </a:p>
          </p:txBody>
        </p:sp>
        <p:sp>
          <p:nvSpPr>
            <p:cNvPr id="3087" name="AutoShape 15">
              <a:extLst>
                <a:ext uri="{FF2B5EF4-FFF2-40B4-BE49-F238E27FC236}">
                  <a16:creationId xmlns:a16="http://schemas.microsoft.com/office/drawing/2014/main" id="{AABA6585-E7ED-4475-9AA6-851F6DF899DE}"/>
                </a:ext>
              </a:extLst>
            </p:cNvPr>
            <p:cNvSpPr>
              <a:spLocks noChangeArrowheads="1"/>
            </p:cNvSpPr>
            <p:nvPr userDrawn="1"/>
          </p:nvSpPr>
          <p:spPr bwMode="gray">
            <a:xfrm rot="5400000">
              <a:off x="2928" y="3493"/>
              <a:ext cx="172" cy="542"/>
            </a:xfrm>
            <a:prstGeom prst="moon">
              <a:avLst>
                <a:gd name="adj" fmla="val 21208"/>
              </a:avLst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8DBA293-76B1-4FFC-ABBA-48C2158E50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CD8342B5-AAF2-47FA-A769-C24AD287AE4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4A809BC4-E919-4748-A70A-D4480646C9A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Company name</a:t>
            </a:r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CD017476-CE6B-4EFC-977B-6F73F3045C8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7BEEF82-0B16-43FB-A711-75768C22EED5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6" name="Дата 5">
            <a:extLst>
              <a:ext uri="{FF2B5EF4-FFF2-40B4-BE49-F238E27FC236}">
                <a16:creationId xmlns:a16="http://schemas.microsoft.com/office/drawing/2014/main" id="{781366B8-A799-4388-A655-58AD27648CE2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www.themegallery.com</a:t>
            </a:r>
          </a:p>
        </p:txBody>
      </p:sp>
    </p:spTree>
    <p:extLst>
      <p:ext uri="{BB962C8B-B14F-4D97-AF65-F5344CB8AC3E}">
        <p14:creationId xmlns:p14="http://schemas.microsoft.com/office/powerpoint/2010/main" val="2384664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E484769B-43B5-4854-B650-29EBD4B258D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629400" y="457200"/>
            <a:ext cx="2057400" cy="60198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B5D59D95-0170-428D-8169-1114A75E87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57200" y="457200"/>
            <a:ext cx="6019800" cy="601980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27A07A42-3B08-4F4E-859A-21714D97577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Company name</a:t>
            </a:r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68A7BE45-0F84-4A49-8D59-7A657AECE84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5C12EAD-126A-4E85-A1C4-E223C7402EC4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6" name="Дата 5">
            <a:extLst>
              <a:ext uri="{FF2B5EF4-FFF2-40B4-BE49-F238E27FC236}">
                <a16:creationId xmlns:a16="http://schemas.microsoft.com/office/drawing/2014/main" id="{8BBA4B0B-38C2-4B61-8291-13DCEDD9F255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www.themegallery.com</a:t>
            </a:r>
          </a:p>
        </p:txBody>
      </p:sp>
    </p:spTree>
    <p:extLst>
      <p:ext uri="{BB962C8B-B14F-4D97-AF65-F5344CB8AC3E}">
        <p14:creationId xmlns:p14="http://schemas.microsoft.com/office/powerpoint/2010/main" val="22515459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69ABB73-E4AA-4E9F-AD1C-298258B5F4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457200"/>
            <a:ext cx="7391400" cy="4873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аблица 2">
            <a:extLst>
              <a:ext uri="{FF2B5EF4-FFF2-40B4-BE49-F238E27FC236}">
                <a16:creationId xmlns:a16="http://schemas.microsoft.com/office/drawing/2014/main" id="{0C5A40F9-A7C7-40BE-ACE7-FB978963EB1C}"/>
              </a:ext>
            </a:extLst>
          </p:cNvPr>
          <p:cNvSpPr>
            <a:spLocks noGrp="1"/>
          </p:cNvSpPr>
          <p:nvPr>
            <p:ph type="tbl" idx="1"/>
          </p:nvPr>
        </p:nvSpPr>
        <p:spPr>
          <a:xfrm>
            <a:off x="457200" y="1228725"/>
            <a:ext cx="8229600" cy="5248275"/>
          </a:xfrm>
        </p:spPr>
        <p:txBody>
          <a:bodyPr/>
          <a:lstStyle/>
          <a:p>
            <a:r>
              <a:rPr lang="ru-RU"/>
              <a:t>Вставка таблицы</a:t>
            </a:r>
            <a:endParaRPr lang="en-US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DB99CE1F-5EA3-45C8-A64E-8FDE120BD04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5943600" y="6537325"/>
            <a:ext cx="2895600" cy="320675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Company name</a:t>
            </a:r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FF429186-04DC-4A96-894D-A7993BE2FC3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2971800" y="6537325"/>
            <a:ext cx="2133600" cy="320675"/>
          </a:xfrm>
        </p:spPr>
        <p:txBody>
          <a:bodyPr/>
          <a:lstStyle>
            <a:lvl1pPr>
              <a:defRPr/>
            </a:lvl1pPr>
          </a:lstStyle>
          <a:p>
            <a:fld id="{CAA1FB54-AD22-4013-B40C-B91D0C59FBF0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6" name="Дата 5">
            <a:extLst>
              <a:ext uri="{FF2B5EF4-FFF2-40B4-BE49-F238E27FC236}">
                <a16:creationId xmlns:a16="http://schemas.microsoft.com/office/drawing/2014/main" id="{E18FFD1E-CA62-4426-86D3-65255C4AA7ED}"/>
              </a:ext>
            </a:extLst>
          </p:cNvPr>
          <p:cNvSpPr>
            <a:spLocks noGrp="1"/>
          </p:cNvSpPr>
          <p:nvPr>
            <p:ph type="dt" sz="half" idx="12"/>
          </p:nvPr>
        </p:nvSpPr>
        <p:spPr>
          <a:xfrm>
            <a:off x="5943600" y="68263"/>
            <a:ext cx="2590800" cy="236537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www.themegallery.com</a:t>
            </a:r>
          </a:p>
        </p:txBody>
      </p:sp>
    </p:spTree>
    <p:extLst>
      <p:ext uri="{BB962C8B-B14F-4D97-AF65-F5344CB8AC3E}">
        <p14:creationId xmlns:p14="http://schemas.microsoft.com/office/powerpoint/2010/main" val="26972395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F5854C8-E400-4AD2-B492-BB66D00404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B6889BE-FB91-44C9-AE04-BE36F95234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EAB23DCD-4978-42F5-B144-6FEB501C893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Company name</a:t>
            </a:r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F8C57165-1B3B-40EA-920A-76793E90D14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6C095A3-1BB3-479D-8046-30DBBD7D547E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6" name="Дата 5">
            <a:extLst>
              <a:ext uri="{FF2B5EF4-FFF2-40B4-BE49-F238E27FC236}">
                <a16:creationId xmlns:a16="http://schemas.microsoft.com/office/drawing/2014/main" id="{E9F74689-7243-40F0-A3A2-1788AC34FAC3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www.themegallery.com</a:t>
            </a:r>
          </a:p>
        </p:txBody>
      </p:sp>
    </p:spTree>
    <p:extLst>
      <p:ext uri="{BB962C8B-B14F-4D97-AF65-F5344CB8AC3E}">
        <p14:creationId xmlns:p14="http://schemas.microsoft.com/office/powerpoint/2010/main" val="1975196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80D080A-EE2E-4951-A04F-D84A6BDBDB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90AB5FA1-24B6-4F2F-863E-89C5314DF7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644F976F-5123-4932-99A3-E569DDA8777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Company name</a:t>
            </a:r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059C2D0F-1307-40CB-BC1B-2C0AB362C8D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75737F2-024B-48BA-A9B4-5EDFB986C848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6" name="Дата 5">
            <a:extLst>
              <a:ext uri="{FF2B5EF4-FFF2-40B4-BE49-F238E27FC236}">
                <a16:creationId xmlns:a16="http://schemas.microsoft.com/office/drawing/2014/main" id="{BBCD0FDC-313D-4C2B-A164-5888D7519B4B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www.themegallery.com</a:t>
            </a:r>
          </a:p>
        </p:txBody>
      </p:sp>
    </p:spTree>
    <p:extLst>
      <p:ext uri="{BB962C8B-B14F-4D97-AF65-F5344CB8AC3E}">
        <p14:creationId xmlns:p14="http://schemas.microsoft.com/office/powerpoint/2010/main" val="41693752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BD3F56D-484C-4FE1-8AE2-B48AFA1D39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86BFBEA-785A-45B7-80DC-37684C883EE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228725"/>
            <a:ext cx="4038600" cy="524827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711623CE-F914-4112-BD73-CA365B0A0D0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228725"/>
            <a:ext cx="4038600" cy="524827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958F52E-84F7-4DA7-9048-D863061A5AC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Company name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27AC93D-81FD-4F22-8B6D-5932481A8D6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7D24F3B-C8DC-49F8-8D7F-51E3430923CC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843D8203-C0C0-4194-9A12-B4789DD680B9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www.themegallery.com</a:t>
            </a:r>
          </a:p>
        </p:txBody>
      </p:sp>
    </p:spTree>
    <p:extLst>
      <p:ext uri="{BB962C8B-B14F-4D97-AF65-F5344CB8AC3E}">
        <p14:creationId xmlns:p14="http://schemas.microsoft.com/office/powerpoint/2010/main" val="8984455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319EA76-403D-4555-85F2-8DDB047FB3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FF258D9-4205-494F-97A4-DB11788B41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F64128C-B537-40FE-A2A3-C6DCD9EAE3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6F3F1379-CA60-4853-9303-DD634B60D83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0980B7A3-F3B6-489C-93D4-10A9B769A9C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7" name="Нижний колонтитул 6">
            <a:extLst>
              <a:ext uri="{FF2B5EF4-FFF2-40B4-BE49-F238E27FC236}">
                <a16:creationId xmlns:a16="http://schemas.microsoft.com/office/drawing/2014/main" id="{D7524DC7-7B50-46E3-AF6B-CCD1AC6C411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Company name</a:t>
            </a:r>
          </a:p>
        </p:txBody>
      </p:sp>
      <p:sp>
        <p:nvSpPr>
          <p:cNvPr id="8" name="Номер слайда 7">
            <a:extLst>
              <a:ext uri="{FF2B5EF4-FFF2-40B4-BE49-F238E27FC236}">
                <a16:creationId xmlns:a16="http://schemas.microsoft.com/office/drawing/2014/main" id="{6FBCA19F-CA7B-4FC9-9758-460D580D805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2A62874-6A77-4783-95E0-803ADC46E932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9" name="Дата 8">
            <a:extLst>
              <a:ext uri="{FF2B5EF4-FFF2-40B4-BE49-F238E27FC236}">
                <a16:creationId xmlns:a16="http://schemas.microsoft.com/office/drawing/2014/main" id="{C9D3BEE4-2694-41AF-9A00-3D01A7D86AB9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www.themegallery.com</a:t>
            </a:r>
          </a:p>
        </p:txBody>
      </p:sp>
    </p:spTree>
    <p:extLst>
      <p:ext uri="{BB962C8B-B14F-4D97-AF65-F5344CB8AC3E}">
        <p14:creationId xmlns:p14="http://schemas.microsoft.com/office/powerpoint/2010/main" val="906842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3FCD661-9FED-4D02-A7B6-F380E3345E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38BA3250-BD86-4824-897D-E55BD07BEE0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Company name</a:t>
            </a: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B9B770E7-6BAF-4043-8526-3C6EAA5AF84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05FACCD-D206-44DA-A4EF-12DD94BED57C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85B4DE8-C194-46B8-AE77-32F1CC2A6D6C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www.themegallery.com</a:t>
            </a:r>
          </a:p>
        </p:txBody>
      </p:sp>
    </p:spTree>
    <p:extLst>
      <p:ext uri="{BB962C8B-B14F-4D97-AF65-F5344CB8AC3E}">
        <p14:creationId xmlns:p14="http://schemas.microsoft.com/office/powerpoint/2010/main" val="12826686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>
            <a:extLst>
              <a:ext uri="{FF2B5EF4-FFF2-40B4-BE49-F238E27FC236}">
                <a16:creationId xmlns:a16="http://schemas.microsoft.com/office/drawing/2014/main" id="{B0658CB1-BF78-4FDF-A90C-1634906ADE7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Company name</a:t>
            </a:r>
          </a:p>
        </p:txBody>
      </p:sp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id="{603EBA36-083F-4F24-80FA-EF1FB1DB587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4A76BCE-BFF9-40C6-BEAF-E4496728B342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EB005A5-277B-47ED-88E6-1FEA75422FB0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www.themegallery.com</a:t>
            </a:r>
          </a:p>
        </p:txBody>
      </p:sp>
    </p:spTree>
    <p:extLst>
      <p:ext uri="{BB962C8B-B14F-4D97-AF65-F5344CB8AC3E}">
        <p14:creationId xmlns:p14="http://schemas.microsoft.com/office/powerpoint/2010/main" val="17029652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5EDC7A7-C66F-40A2-A8BB-C0B8A3309E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70D1E17-4F57-4FC6-98F9-C2B623EA13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95146367-020F-489B-B92D-1B1A91563BF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4FDBD49-48E7-4967-AD83-AE0A5C19A1B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Company name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20B53CA-9757-419E-BBE5-908000CA73A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13DBF74-4EF9-4D0D-BA60-055E910607A8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EEBB36D7-7AFB-4421-8967-154DF73357C9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www.themegallery.com</a:t>
            </a:r>
          </a:p>
        </p:txBody>
      </p:sp>
    </p:spTree>
    <p:extLst>
      <p:ext uri="{BB962C8B-B14F-4D97-AF65-F5344CB8AC3E}">
        <p14:creationId xmlns:p14="http://schemas.microsoft.com/office/powerpoint/2010/main" val="30732704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30D90F0-A2B5-4605-AD67-9D0B4E62D8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054AFA20-8680-4DC8-A5AB-B832BC3AE26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D157DF43-C1D7-472F-AB23-12BE7668732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CA747C4-3E11-41C6-B7DE-C1B9B6EB6C5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Company name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47DE0AE-D0F2-4016-97F8-5C9FF9D4F3B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AEDCD33-66EC-4D6C-8211-2852BE1E1DF8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FEE0277D-05F0-47C9-BF84-E41312AEE311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www.themegallery.com</a:t>
            </a:r>
          </a:p>
        </p:txBody>
      </p:sp>
    </p:spTree>
    <p:extLst>
      <p:ext uri="{BB962C8B-B14F-4D97-AF65-F5344CB8AC3E}">
        <p14:creationId xmlns:p14="http://schemas.microsoft.com/office/powerpoint/2010/main" val="36735726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9" name="Rectangle 15">
            <a:extLst>
              <a:ext uri="{FF2B5EF4-FFF2-40B4-BE49-F238E27FC236}">
                <a16:creationId xmlns:a16="http://schemas.microsoft.com/office/drawing/2014/main" id="{34BDA5B4-680A-4AF9-992F-16739F226185}"/>
              </a:ext>
            </a:extLst>
          </p:cNvPr>
          <p:cNvSpPr>
            <a:spLocks noChangeArrowheads="1"/>
          </p:cNvSpPr>
          <p:nvPr/>
        </p:nvSpPr>
        <p:spPr bwMode="gray">
          <a:xfrm>
            <a:off x="655638" y="360363"/>
            <a:ext cx="8497887" cy="719137"/>
          </a:xfrm>
          <a:prstGeom prst="rect">
            <a:avLst/>
          </a:prstGeom>
          <a:solidFill>
            <a:schemeClr val="fol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6A5471FA-23FB-4C1D-A76C-15AAB726CBC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28725"/>
            <a:ext cx="8229600" cy="524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en-US"/>
              <a:t>Образец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  <a:endParaRPr lang="en-US" alt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C2EB38F4-04C6-416C-9089-A649DB8CCE25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943600" y="6537325"/>
            <a:ext cx="2895600" cy="320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latin typeface="+mn-lt"/>
              </a:defRPr>
            </a:lvl1pPr>
          </a:lstStyle>
          <a:p>
            <a:r>
              <a:rPr lang="en-US" altLang="en-US"/>
              <a:t>Company name</a:t>
            </a:r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2BCC9B6B-2B0C-4D91-9914-EB19154441D5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2971800" y="6537325"/>
            <a:ext cx="2133600" cy="320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02DBFDF1-6A12-4784-A38E-B90F97CE4E61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1026" name="Rectangle 2">
            <a:extLst>
              <a:ext uri="{FF2B5EF4-FFF2-40B4-BE49-F238E27FC236}">
                <a16:creationId xmlns:a16="http://schemas.microsoft.com/office/drawing/2014/main" id="{399472A1-128B-418C-85A6-F7D3BAC172B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white">
          <a:xfrm>
            <a:off x="1143000" y="457200"/>
            <a:ext cx="7391400" cy="487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en-US"/>
              <a:t>Образец заголовка</a:t>
            </a:r>
            <a:endParaRPr lang="en-US" altLang="en-US"/>
          </a:p>
        </p:txBody>
      </p:sp>
      <p:sp>
        <p:nvSpPr>
          <p:cNvPr id="1048" name="Rectangle 24">
            <a:extLst>
              <a:ext uri="{FF2B5EF4-FFF2-40B4-BE49-F238E27FC236}">
                <a16:creationId xmlns:a16="http://schemas.microsoft.com/office/drawing/2014/main" id="{DAAFD6D8-D7C2-448E-9E07-195E35947923}"/>
              </a:ext>
            </a:extLst>
          </p:cNvPr>
          <p:cNvSpPr>
            <a:spLocks noChangeArrowheads="1"/>
          </p:cNvSpPr>
          <p:nvPr/>
        </p:nvSpPr>
        <p:spPr bwMode="gray">
          <a:xfrm>
            <a:off x="0" y="719138"/>
            <a:ext cx="328613" cy="361950"/>
          </a:xfrm>
          <a:prstGeom prst="rect">
            <a:avLst/>
          </a:prstGeom>
          <a:solidFill>
            <a:schemeClr val="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49" name="Rectangle 25">
            <a:extLst>
              <a:ext uri="{FF2B5EF4-FFF2-40B4-BE49-F238E27FC236}">
                <a16:creationId xmlns:a16="http://schemas.microsoft.com/office/drawing/2014/main" id="{6766229E-940E-4217-A0FC-47C4D498EAB6}"/>
              </a:ext>
            </a:extLst>
          </p:cNvPr>
          <p:cNvSpPr>
            <a:spLocks noChangeArrowheads="1"/>
          </p:cNvSpPr>
          <p:nvPr/>
        </p:nvSpPr>
        <p:spPr bwMode="gray">
          <a:xfrm>
            <a:off x="328613" y="357188"/>
            <a:ext cx="328612" cy="361950"/>
          </a:xfrm>
          <a:prstGeom prst="rect">
            <a:avLst/>
          </a:prstGeom>
          <a:solidFill>
            <a:schemeClr val="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50" name="Rectangle 26">
            <a:extLst>
              <a:ext uri="{FF2B5EF4-FFF2-40B4-BE49-F238E27FC236}">
                <a16:creationId xmlns:a16="http://schemas.microsoft.com/office/drawing/2014/main" id="{D33A8E46-1D18-4018-A729-FD0569CFF6A7}"/>
              </a:ext>
            </a:extLst>
          </p:cNvPr>
          <p:cNvSpPr>
            <a:spLocks noChangeArrowheads="1"/>
          </p:cNvSpPr>
          <p:nvPr/>
        </p:nvSpPr>
        <p:spPr bwMode="gray">
          <a:xfrm>
            <a:off x="657225" y="0"/>
            <a:ext cx="328613" cy="361950"/>
          </a:xfrm>
          <a:prstGeom prst="rect">
            <a:avLst/>
          </a:prstGeom>
          <a:solidFill>
            <a:schemeClr val="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52" name="Rectangle 28">
            <a:extLst>
              <a:ext uri="{FF2B5EF4-FFF2-40B4-BE49-F238E27FC236}">
                <a16:creationId xmlns:a16="http://schemas.microsoft.com/office/drawing/2014/main" id="{129A9768-78CF-46AC-934B-A6DBB58F96C7}"/>
              </a:ext>
            </a:extLst>
          </p:cNvPr>
          <p:cNvSpPr>
            <a:spLocks noChangeArrowheads="1"/>
          </p:cNvSpPr>
          <p:nvPr/>
        </p:nvSpPr>
        <p:spPr bwMode="gray">
          <a:xfrm>
            <a:off x="657225" y="361950"/>
            <a:ext cx="328613" cy="36195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53" name="Rectangle 29">
            <a:extLst>
              <a:ext uri="{FF2B5EF4-FFF2-40B4-BE49-F238E27FC236}">
                <a16:creationId xmlns:a16="http://schemas.microsoft.com/office/drawing/2014/main" id="{C86386E1-22D2-46E8-9376-11B23390A9E6}"/>
              </a:ext>
            </a:extLst>
          </p:cNvPr>
          <p:cNvSpPr>
            <a:spLocks noChangeArrowheads="1"/>
          </p:cNvSpPr>
          <p:nvPr/>
        </p:nvSpPr>
        <p:spPr bwMode="gray">
          <a:xfrm>
            <a:off x="328613" y="719138"/>
            <a:ext cx="328612" cy="36195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54" name="Rectangle 30">
            <a:extLst>
              <a:ext uri="{FF2B5EF4-FFF2-40B4-BE49-F238E27FC236}">
                <a16:creationId xmlns:a16="http://schemas.microsoft.com/office/drawing/2014/main" id="{6145CC6B-C7CA-4CFD-B6D1-9A75228CA493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943600" y="68263"/>
            <a:ext cx="2590800" cy="236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1">
                <a:latin typeface="+mn-lt"/>
              </a:defRPr>
            </a:lvl1pPr>
          </a:lstStyle>
          <a:p>
            <a:r>
              <a:rPr lang="en-US" altLang="en-US"/>
              <a:t>www.themegallery.com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800" b="1" kern="1200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 panose="020B0604020202020204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 panose="020B0604020202020204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 panose="020B0604020202020204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 panose="020B0604020202020204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 panose="020B0604020202020204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 panose="020B0604020202020204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 panose="020B0604020202020204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 panose="020B0604020202020204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Char char="v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2800" kern="1200">
          <a:solidFill>
            <a:schemeClr val="tx1"/>
          </a:solidFill>
          <a:latin typeface="+mj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 kern="1200">
          <a:solidFill>
            <a:schemeClr val="tx1"/>
          </a:solidFill>
          <a:latin typeface="+mj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j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802F9CE3-FAB4-4F76-8977-469A65C210A7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752600" y="1800225"/>
            <a:ext cx="6923856" cy="1012825"/>
          </a:xfrm>
        </p:spPr>
        <p:txBody>
          <a:bodyPr/>
          <a:lstStyle/>
          <a:p>
            <a:r>
              <a:rPr lang="ru-RU" altLang="en-US" sz="2000" dirty="0"/>
              <a:t>Лекция </a:t>
            </a:r>
            <a:r>
              <a:rPr lang="en-US" altLang="en-US" sz="2000" dirty="0"/>
              <a:t>7</a:t>
            </a:r>
            <a:r>
              <a:rPr lang="ru-RU" altLang="en-US" sz="2000" dirty="0"/>
              <a:t>.</a:t>
            </a:r>
            <a:r>
              <a:rPr lang="ru-RU" altLang="en-US" sz="2400" dirty="0"/>
              <a:t/>
            </a:r>
            <a:br>
              <a:rPr lang="ru-RU" altLang="en-US" sz="2400" dirty="0"/>
            </a:br>
            <a:r>
              <a:rPr lang="ru-RU" altLang="en-US" sz="2800" dirty="0"/>
              <a:t>Анализ программного кода</a:t>
            </a:r>
            <a:br>
              <a:rPr lang="ru-RU" altLang="en-US" sz="2800" dirty="0"/>
            </a:br>
            <a:r>
              <a:rPr lang="ru-RU" altLang="en-US" sz="2800" dirty="0"/>
              <a:t>и данных</a:t>
            </a:r>
            <a:r>
              <a:rPr lang="en-US" altLang="en-US" sz="2800" dirty="0"/>
              <a:t/>
            </a:r>
            <a:br>
              <a:rPr lang="en-US" altLang="en-US" sz="2800" dirty="0"/>
            </a:br>
            <a:r>
              <a:rPr lang="ru-RU" altLang="en-US" sz="2000" dirty="0"/>
              <a:t>Вредоносное программное обеспечение</a:t>
            </a:r>
            <a:endParaRPr lang="en-US" altLang="en-US" sz="2400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F6F58C10-B6C3-411C-93E8-9E6AF53F7EE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/>
              <a:t>Защита программ и данных</a:t>
            </a:r>
            <a:endParaRPr lang="en-US" dirty="0"/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10D6C841-54D5-4887-B6DB-0CED7437E1F9}"/>
              </a:ext>
            </a:extLst>
          </p:cNvPr>
          <p:cNvSpPr/>
          <p:nvPr/>
        </p:nvSpPr>
        <p:spPr bwMode="auto">
          <a:xfrm>
            <a:off x="4161098" y="5301208"/>
            <a:ext cx="1202804" cy="91440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540862" y="6215608"/>
            <a:ext cx="260058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ru-RU" sz="1600" i="1" dirty="0"/>
              <a:t>Константин Евгеньевич</a:t>
            </a:r>
          </a:p>
          <a:p>
            <a:pPr algn="r"/>
            <a:r>
              <a:rPr lang="ru-RU" sz="1600" i="1" dirty="0"/>
              <a:t>Израилов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C8EE595-1A28-4AE2-86F2-87D951B90C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Вредоносное ПО - </a:t>
            </a:r>
            <a:r>
              <a:rPr lang="en-US" dirty="0"/>
              <a:t>Backdoor (</a:t>
            </a:r>
            <a:r>
              <a:rPr lang="ru-RU" dirty="0"/>
              <a:t>активный)</a:t>
            </a: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C932516-70EF-4271-B188-804429601B17}"/>
              </a:ext>
            </a:extLst>
          </p:cNvPr>
          <p:cNvSpPr txBox="1"/>
          <p:nvPr/>
        </p:nvSpPr>
        <p:spPr>
          <a:xfrm>
            <a:off x="0" y="6605373"/>
            <a:ext cx="9143999" cy="25391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l"/>
            <a:r>
              <a:rPr lang="en-US" sz="1050" i="1" dirty="0"/>
              <a:t>//</a:t>
            </a:r>
            <a:r>
              <a:rPr lang="ru-RU" sz="1050" i="1" dirty="0"/>
              <a:t> 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043750BC-FE1B-476C-A5F4-8DA9195EEB93}"/>
              </a:ext>
            </a:extLst>
          </p:cNvPr>
          <p:cNvSpPr/>
          <p:nvPr/>
        </p:nvSpPr>
        <p:spPr>
          <a:xfrm>
            <a:off x="0" y="1124744"/>
            <a:ext cx="914400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l">
              <a:buFont typeface="Wingdings" panose="05000000000000000000" pitchFamily="2" charset="2"/>
              <a:buChar char="q"/>
            </a:pPr>
            <a:r>
              <a:rPr lang="ru-RU" sz="1600" dirty="0"/>
              <a:t>Идея</a:t>
            </a:r>
          </a:p>
          <a:p>
            <a:pPr marL="742950" lvl="1" indent="-285750" algn="l">
              <a:buFont typeface="Courier New" panose="02070309020205020404" pitchFamily="49" charset="0"/>
              <a:buChar char="o"/>
            </a:pPr>
            <a:r>
              <a:rPr lang="ru-RU" sz="1600" dirty="0"/>
              <a:t>Предоставить возможность управления компьютером злоумышленнику</a:t>
            </a:r>
          </a:p>
          <a:p>
            <a:pPr marL="742950" lvl="1" indent="-285750" algn="l">
              <a:buFont typeface="Courier New" panose="02070309020205020404" pitchFamily="49" charset="0"/>
              <a:buChar char="o"/>
            </a:pPr>
            <a:endParaRPr lang="ru-RU" sz="1600" dirty="0"/>
          </a:p>
          <a:p>
            <a:pPr marL="285750" indent="-285750" algn="l">
              <a:buFont typeface="Wingdings" panose="05000000000000000000" pitchFamily="2" charset="2"/>
              <a:buChar char="q"/>
            </a:pPr>
            <a:r>
              <a:rPr lang="ru-RU" sz="1600" dirty="0"/>
              <a:t>Принцип работы</a:t>
            </a:r>
          </a:p>
          <a:p>
            <a:pPr marL="742950" lvl="1" indent="-285750" algn="l">
              <a:buFont typeface="Courier New" panose="02070309020205020404" pitchFamily="49" charset="0"/>
              <a:buChar char="o"/>
            </a:pPr>
            <a:r>
              <a:rPr lang="ru-RU" sz="1600" dirty="0"/>
              <a:t>Установить сетевое соединение с удаленным компьютером злоумышленника</a:t>
            </a:r>
            <a:endParaRPr lang="en-US" sz="1600" dirty="0"/>
          </a:p>
          <a:p>
            <a:pPr marL="742950" lvl="1" indent="-285750" algn="l">
              <a:buFont typeface="Courier New" panose="02070309020205020404" pitchFamily="49" charset="0"/>
              <a:buChar char="o"/>
            </a:pPr>
            <a:r>
              <a:rPr lang="ru-RU" sz="1600" dirty="0"/>
              <a:t>Ожидать команд от удаленного компьютера злоумышленника</a:t>
            </a:r>
          </a:p>
          <a:p>
            <a:pPr marL="742950" lvl="1" indent="-285750" algn="l">
              <a:buFont typeface="Courier New" panose="02070309020205020404" pitchFamily="49" charset="0"/>
              <a:buChar char="o"/>
            </a:pPr>
            <a:r>
              <a:rPr lang="ru-RU" sz="1600" dirty="0"/>
              <a:t>Выполнять команды злоумышленника</a:t>
            </a:r>
          </a:p>
          <a:p>
            <a:pPr marL="742950" lvl="1" indent="-285750" algn="l">
              <a:buFont typeface="Courier New" panose="02070309020205020404" pitchFamily="49" charset="0"/>
              <a:buChar char="o"/>
            </a:pPr>
            <a:endParaRPr lang="ru-RU" sz="1600" dirty="0"/>
          </a:p>
          <a:p>
            <a:pPr marL="285750" indent="-285750" algn="l">
              <a:buFont typeface="Wingdings" panose="05000000000000000000" pitchFamily="2" charset="2"/>
              <a:buChar char="q"/>
            </a:pPr>
            <a:r>
              <a:rPr lang="ru-RU" sz="1600" dirty="0"/>
              <a:t>Пример (из жизни)</a:t>
            </a:r>
          </a:p>
          <a:p>
            <a:pPr marL="742950" lvl="1" indent="-285750" algn="l">
              <a:buFont typeface="Courier New" panose="02070309020205020404" pitchFamily="49" charset="0"/>
              <a:buChar char="o"/>
            </a:pPr>
            <a:r>
              <a:rPr lang="ru-RU" sz="1600" dirty="0"/>
              <a:t>Заразить новое обновление ПО, которое бы соединялось с сервером злоумышленника, давая ему полный доступ к компьютерам клиентов ПО</a:t>
            </a:r>
          </a:p>
          <a:p>
            <a:pPr marL="742950" lvl="1" indent="-285750" algn="l">
              <a:buFont typeface="Courier New" panose="02070309020205020404" pitchFamily="49" charset="0"/>
              <a:buChar char="o"/>
            </a:pPr>
            <a:endParaRPr lang="ru-RU" sz="1600" dirty="0"/>
          </a:p>
          <a:p>
            <a:pPr marL="285750" indent="-285750" algn="l">
              <a:buFont typeface="Wingdings" panose="05000000000000000000" pitchFamily="2" charset="2"/>
              <a:buChar char="q"/>
            </a:pPr>
            <a:r>
              <a:rPr lang="ru-RU" sz="1600" dirty="0"/>
              <a:t>Пример (из С++</a:t>
            </a:r>
            <a:r>
              <a:rPr lang="en-US" sz="1600" dirty="0"/>
              <a:t> </a:t>
            </a:r>
            <a:r>
              <a:rPr lang="ru-RU" sz="1600" dirty="0"/>
              <a:t>кода)</a:t>
            </a:r>
          </a:p>
          <a:p>
            <a:pPr marL="285750" indent="-285750" algn="l">
              <a:buFont typeface="Wingdings" panose="05000000000000000000" pitchFamily="2" charset="2"/>
              <a:buChar char="q"/>
            </a:pPr>
            <a:endParaRPr lang="ru-RU" sz="1600" dirty="0"/>
          </a:p>
        </p:txBody>
      </p:sp>
      <p:sp>
        <p:nvSpPr>
          <p:cNvPr id="8" name="Rectangle 4">
            <a:extLst>
              <a:ext uri="{FF2B5EF4-FFF2-40B4-BE49-F238E27FC236}">
                <a16:creationId xmlns:a16="http://schemas.microsoft.com/office/drawing/2014/main" id="{36922D18-B5B8-4DCD-BBDD-674811220C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5112" y="4493731"/>
            <a:ext cx="8597367" cy="1785104"/>
          </a:xfrm>
          <a:prstGeom prst="rect">
            <a:avLst/>
          </a:prstGeom>
          <a:ln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l" eaLnBrk="0" hangingPunct="0"/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void</a:t>
            </a:r>
            <a:r>
              <a:rPr lang="en-US" alt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1200" dirty="0" err="1">
                <a:solidFill>
                  <a:srgbClr val="FF0000"/>
                </a:solidFill>
                <a:latin typeface="Consolas" panose="020B0609020204030204" pitchFamily="49" charset="0"/>
              </a:rPr>
              <a:t>MalwareThread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void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</a:t>
            </a:r>
          </a:p>
          <a:p>
            <a:pPr lvl="0" algn="l" eaLnBrk="0" hangingPunct="0"/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{</a:t>
            </a:r>
            <a:b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   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Consolas" panose="020B0609020204030204" pitchFamily="49" charset="0"/>
              </a:rPr>
              <a:t>Connection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80"/>
                </a:solidFill>
                <a:effectLst/>
                <a:latin typeface="Consolas" panose="020B0609020204030204" pitchFamily="49" charset="0"/>
              </a:rPr>
              <a:t>connect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= 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Connect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("192.168.1.1");</a:t>
            </a:r>
          </a:p>
          <a:p>
            <a:pPr lvl="0" algn="l" eaLnBrk="0" hangingPunct="0"/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   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while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(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true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</a:t>
            </a:r>
          </a:p>
          <a:p>
            <a:pPr lvl="0" algn="l" eaLnBrk="0" hangingPunct="0"/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   {</a:t>
            </a:r>
          </a:p>
          <a:p>
            <a:pPr lvl="0" algn="l" eaLnBrk="0" hangingPunct="0"/>
            <a:r>
              <a:rPr lang="en-US" alt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       </a:t>
            </a:r>
            <a:r>
              <a:rPr kumimoji="0" lang="en-US" altLang="en-US" sz="1200" b="0" i="1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Consolas" panose="020B0609020204030204" pitchFamily="49" charset="0"/>
              </a:rPr>
              <a:t>String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80"/>
                </a:solidFill>
                <a:effectLst/>
                <a:latin typeface="Consolas" panose="020B0609020204030204" pitchFamily="49" charset="0"/>
              </a:rPr>
              <a:t>command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= </a:t>
            </a:r>
            <a:r>
              <a:rPr kumimoji="0" lang="en-US" altLang="en-US" sz="1200" b="0" i="0" u="none" strike="noStrike" cap="none" normalizeH="0" baseline="0" dirty="0" err="1">
                <a:ln>
                  <a:noFill/>
                </a:ln>
                <a:solidFill>
                  <a:srgbClr val="000080"/>
                </a:solidFill>
                <a:effectLst/>
                <a:latin typeface="Consolas" panose="020B0609020204030204" pitchFamily="49" charset="0"/>
              </a:rPr>
              <a:t>connect</a:t>
            </a:r>
            <a:r>
              <a:rPr kumimoji="0" lang="en-US" altLang="en-US" sz="1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.</a:t>
            </a:r>
            <a:r>
              <a:rPr kumimoji="0" lang="en-US" altLang="en-US" sz="12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ReadLine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();</a:t>
            </a:r>
          </a:p>
          <a:p>
            <a:pPr lvl="0" algn="l" eaLnBrk="0" hangingPunct="0"/>
            <a:r>
              <a:rPr lang="en-US" alt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       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Execute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80"/>
                </a:solidFill>
                <a:effectLst/>
                <a:latin typeface="Consolas" panose="020B0609020204030204" pitchFamily="49" charset="0"/>
              </a:rPr>
              <a:t>command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);</a:t>
            </a:r>
          </a:p>
          <a:p>
            <a:pPr lvl="0" algn="l" eaLnBrk="0" hangingPunct="0"/>
            <a:r>
              <a:rPr lang="en-US" alt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}</a:t>
            </a:r>
          </a:p>
          <a:p>
            <a:pPr lvl="0" algn="l" eaLnBrk="0" hangingPunct="0"/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} </a:t>
            </a:r>
            <a:endParaRPr kumimoji="0" lang="en-US" altLang="en-US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4102" name="Picture 6" descr="https://cdn.evbuc.com/eventlogos/33836/backdoorlogo28229.jpg">
            <a:extLst>
              <a:ext uri="{FF2B5EF4-FFF2-40B4-BE49-F238E27FC236}">
                <a16:creationId xmlns:a16="http://schemas.microsoft.com/office/drawing/2014/main" id="{5B55BC12-8813-415E-B50D-AC760C2C673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1" y="2476926"/>
            <a:ext cx="1403647" cy="14036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104190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C8EE595-1A28-4AE2-86F2-87D951B90C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457200"/>
            <a:ext cx="7533456" cy="487363"/>
          </a:xfrm>
        </p:spPr>
        <p:txBody>
          <a:bodyPr/>
          <a:lstStyle/>
          <a:p>
            <a:r>
              <a:rPr lang="ru-RU" dirty="0"/>
              <a:t>Вредоносное ПО - </a:t>
            </a:r>
            <a:r>
              <a:rPr lang="en-US" dirty="0"/>
              <a:t>Backdoor (</a:t>
            </a:r>
            <a:r>
              <a:rPr lang="ru-RU" dirty="0"/>
              <a:t>пассивный)</a:t>
            </a: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C932516-70EF-4271-B188-804429601B17}"/>
              </a:ext>
            </a:extLst>
          </p:cNvPr>
          <p:cNvSpPr txBox="1"/>
          <p:nvPr/>
        </p:nvSpPr>
        <p:spPr>
          <a:xfrm>
            <a:off x="0" y="6605373"/>
            <a:ext cx="9143999" cy="25391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l"/>
            <a:r>
              <a:rPr lang="en-US" sz="1050" i="1" dirty="0"/>
              <a:t>//</a:t>
            </a:r>
            <a:r>
              <a:rPr lang="ru-RU" sz="1050" i="1" dirty="0"/>
              <a:t> 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91F3176E-34BB-4159-8953-34A0ABC5A40E}"/>
              </a:ext>
            </a:extLst>
          </p:cNvPr>
          <p:cNvSpPr/>
          <p:nvPr/>
        </p:nvSpPr>
        <p:spPr>
          <a:xfrm>
            <a:off x="0" y="1124744"/>
            <a:ext cx="9144000" cy="3293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l">
              <a:buFont typeface="Wingdings" panose="05000000000000000000" pitchFamily="2" charset="2"/>
              <a:buChar char="q"/>
            </a:pPr>
            <a:r>
              <a:rPr lang="ru-RU" sz="1600" dirty="0"/>
              <a:t>Идея</a:t>
            </a:r>
          </a:p>
          <a:p>
            <a:pPr marL="742950" lvl="1" indent="-285750" algn="l">
              <a:buFont typeface="Courier New" panose="02070309020205020404" pitchFamily="49" charset="0"/>
              <a:buChar char="o"/>
            </a:pPr>
            <a:r>
              <a:rPr lang="ru-RU" sz="1600" dirty="0"/>
              <a:t>Предоставить возможность управления компьютером злоумышленнику</a:t>
            </a:r>
          </a:p>
          <a:p>
            <a:pPr marL="742950" lvl="1" indent="-285750" algn="l">
              <a:buFont typeface="Courier New" panose="02070309020205020404" pitchFamily="49" charset="0"/>
              <a:buChar char="o"/>
            </a:pPr>
            <a:endParaRPr lang="ru-RU" sz="1600" dirty="0"/>
          </a:p>
          <a:p>
            <a:pPr marL="285750" indent="-285750" algn="l">
              <a:buFont typeface="Wingdings" panose="05000000000000000000" pitchFamily="2" charset="2"/>
              <a:buChar char="q"/>
            </a:pPr>
            <a:r>
              <a:rPr lang="ru-RU" sz="1600" dirty="0"/>
              <a:t>Принцип работы</a:t>
            </a:r>
          </a:p>
          <a:p>
            <a:pPr marL="742950" lvl="1" indent="-285750" algn="l">
              <a:buFont typeface="Courier New" panose="02070309020205020404" pitchFamily="49" charset="0"/>
              <a:buChar char="o"/>
            </a:pPr>
            <a:r>
              <a:rPr lang="ru-RU" sz="1600" dirty="0"/>
              <a:t>Открыть сетевой порт для сетевого соединения из-вне</a:t>
            </a:r>
            <a:endParaRPr lang="en-US" sz="1600" dirty="0"/>
          </a:p>
          <a:p>
            <a:pPr marL="742950" lvl="1" indent="-285750" algn="l">
              <a:buFont typeface="Courier New" panose="02070309020205020404" pitchFamily="49" charset="0"/>
              <a:buChar char="o"/>
            </a:pPr>
            <a:r>
              <a:rPr lang="ru-RU" sz="1600" dirty="0"/>
              <a:t>Ждать соединения от злоумышленника</a:t>
            </a:r>
          </a:p>
          <a:p>
            <a:pPr marL="742950" lvl="1" indent="-285750" algn="l">
              <a:buFont typeface="Courier New" panose="02070309020205020404" pitchFamily="49" charset="0"/>
              <a:buChar char="o"/>
            </a:pPr>
            <a:r>
              <a:rPr lang="ru-RU" sz="1600" dirty="0"/>
              <a:t>Выполнять команды злоумышленника</a:t>
            </a:r>
          </a:p>
          <a:p>
            <a:pPr marL="742950" lvl="1" indent="-285750" algn="l">
              <a:buFont typeface="Courier New" panose="02070309020205020404" pitchFamily="49" charset="0"/>
              <a:buChar char="o"/>
            </a:pPr>
            <a:endParaRPr lang="ru-RU" sz="1600" dirty="0"/>
          </a:p>
          <a:p>
            <a:pPr marL="285750" indent="-285750" algn="l">
              <a:buFont typeface="Wingdings" panose="05000000000000000000" pitchFamily="2" charset="2"/>
              <a:buChar char="q"/>
            </a:pPr>
            <a:r>
              <a:rPr lang="ru-RU" sz="1600" dirty="0"/>
              <a:t>Пример (из жизни)</a:t>
            </a:r>
          </a:p>
          <a:p>
            <a:pPr marL="742950" lvl="1" indent="-285750" algn="l">
              <a:buFont typeface="Courier New" panose="02070309020205020404" pitchFamily="49" charset="0"/>
              <a:buChar char="o"/>
            </a:pPr>
            <a:r>
              <a:rPr lang="ru-RU" sz="1600" dirty="0"/>
              <a:t>Заразить системное ПО, которое бы ожидало сетевого соединения злоумышленника, давая ему полный доступ к компьютеру</a:t>
            </a:r>
          </a:p>
          <a:p>
            <a:pPr marL="742950" lvl="1" indent="-285750" algn="l">
              <a:buFont typeface="Courier New" panose="02070309020205020404" pitchFamily="49" charset="0"/>
              <a:buChar char="o"/>
            </a:pPr>
            <a:endParaRPr lang="ru-RU" sz="1600" dirty="0"/>
          </a:p>
          <a:p>
            <a:pPr marL="285750" indent="-285750" algn="l">
              <a:buFont typeface="Wingdings" panose="05000000000000000000" pitchFamily="2" charset="2"/>
              <a:buChar char="q"/>
            </a:pPr>
            <a:r>
              <a:rPr lang="ru-RU" sz="1600" dirty="0"/>
              <a:t>Пример (из С++</a:t>
            </a:r>
            <a:r>
              <a:rPr lang="en-US" sz="1600" dirty="0"/>
              <a:t> </a:t>
            </a:r>
            <a:r>
              <a:rPr lang="ru-RU" sz="1600" dirty="0"/>
              <a:t>кода)</a:t>
            </a:r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id="{E98CB93C-B8E8-41F3-9889-CEFD19759E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7522" y="4509120"/>
            <a:ext cx="8604957" cy="1754326"/>
          </a:xfrm>
          <a:prstGeom prst="rect">
            <a:avLst/>
          </a:prstGeom>
          <a:ln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void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kumimoji="0" lang="en-US" altLang="en-US" sz="12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MalwareThread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void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{</a:t>
            </a:r>
          </a:p>
          <a:p>
            <a:pPr lvl="0" algn="l" eaLnBrk="0" hangingPunct="0"/>
            <a:r>
              <a:rPr lang="en-US" alt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Consolas" panose="020B0609020204030204" pitchFamily="49" charset="0"/>
              </a:rPr>
              <a:t>Connection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80"/>
                </a:solidFill>
                <a:effectLst/>
                <a:latin typeface="Consolas" panose="020B0609020204030204" pitchFamily="49" charset="0"/>
              </a:rPr>
              <a:t>connect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= </a:t>
            </a:r>
            <a:r>
              <a:rPr kumimoji="0" lang="en-US" altLang="en-US" sz="12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WaitConnect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alt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"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127.0.0.1:8000</a:t>
            </a:r>
            <a:r>
              <a:rPr lang="en-US" alt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"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while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(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true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{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       </a:t>
            </a:r>
            <a:r>
              <a:rPr kumimoji="0" lang="en-US" altLang="en-US" sz="1200" b="0" i="1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Consolas" panose="020B0609020204030204" pitchFamily="49" charset="0"/>
              </a:rPr>
              <a:t>String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80"/>
                </a:solidFill>
                <a:effectLst/>
                <a:latin typeface="Consolas" panose="020B0609020204030204" pitchFamily="49" charset="0"/>
              </a:rPr>
              <a:t>command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= </a:t>
            </a:r>
            <a:r>
              <a:rPr kumimoji="0" lang="en-US" altLang="en-US" sz="1200" b="0" i="0" u="none" strike="noStrike" cap="none" normalizeH="0" baseline="0" dirty="0" err="1">
                <a:ln>
                  <a:noFill/>
                </a:ln>
                <a:solidFill>
                  <a:srgbClr val="000080"/>
                </a:solidFill>
                <a:effectLst/>
                <a:latin typeface="Consolas" panose="020B0609020204030204" pitchFamily="49" charset="0"/>
              </a:rPr>
              <a:t>connect</a:t>
            </a:r>
            <a:r>
              <a:rPr kumimoji="0" lang="en-US" altLang="en-US" sz="1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.</a:t>
            </a:r>
            <a:r>
              <a:rPr kumimoji="0" lang="en-US" altLang="en-US" sz="12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ReadLine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();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       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Execute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80"/>
                </a:solidFill>
                <a:effectLst/>
                <a:latin typeface="Consolas" panose="020B0609020204030204" pitchFamily="49" charset="0"/>
              </a:rPr>
              <a:t>command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}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} </a:t>
            </a:r>
            <a:endParaRPr kumimoji="0" lang="en-US" altLang="en-US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5123" name="Picture 3" descr="ÐÐ°ÑÑÐ¸Ð½ÐºÐ¸ Ð¿Ð¾ Ð·Ð°Ð¿ÑÐ¾ÑÑ back door">
            <a:extLst>
              <a:ext uri="{FF2B5EF4-FFF2-40B4-BE49-F238E27FC236}">
                <a16:creationId xmlns:a16="http://schemas.microsoft.com/office/drawing/2014/main" id="{5A837F8A-8430-479B-B297-E75AE7582E6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8344" y="2056721"/>
            <a:ext cx="1328936" cy="13289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9887560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C8EE595-1A28-4AE2-86F2-87D951B90C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Вредоносное ПО - </a:t>
            </a:r>
            <a:r>
              <a:rPr lang="en-US" dirty="0"/>
              <a:t>Zombie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C932516-70EF-4271-B188-804429601B17}"/>
              </a:ext>
            </a:extLst>
          </p:cNvPr>
          <p:cNvSpPr txBox="1"/>
          <p:nvPr/>
        </p:nvSpPr>
        <p:spPr>
          <a:xfrm>
            <a:off x="0" y="6605373"/>
            <a:ext cx="9143999" cy="25391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l"/>
            <a:r>
              <a:rPr lang="en-US" sz="1050" i="1" dirty="0"/>
              <a:t>//</a:t>
            </a:r>
            <a:r>
              <a:rPr lang="ru-RU" sz="1050" i="1" dirty="0"/>
              <a:t> 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2C8052D3-03EF-4745-8787-234E153A3E7A}"/>
              </a:ext>
            </a:extLst>
          </p:cNvPr>
          <p:cNvSpPr/>
          <p:nvPr/>
        </p:nvSpPr>
        <p:spPr>
          <a:xfrm>
            <a:off x="0" y="1124744"/>
            <a:ext cx="9144000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l">
              <a:buFont typeface="Wingdings" panose="05000000000000000000" pitchFamily="2" charset="2"/>
              <a:buChar char="q"/>
            </a:pPr>
            <a:r>
              <a:rPr lang="ru-RU" sz="1600" dirty="0"/>
              <a:t>Идея</a:t>
            </a:r>
          </a:p>
          <a:p>
            <a:pPr marL="742950" lvl="1" indent="-285750" algn="l">
              <a:buFont typeface="Courier New" panose="02070309020205020404" pitchFamily="49" charset="0"/>
              <a:buChar char="o"/>
            </a:pPr>
            <a:r>
              <a:rPr lang="ru-RU" sz="1600" dirty="0"/>
              <a:t>Выполнять вредоносные действия от лица валидного компьютера</a:t>
            </a:r>
          </a:p>
          <a:p>
            <a:pPr marL="742950" lvl="1" indent="-285750" algn="l">
              <a:buFont typeface="Courier New" panose="02070309020205020404" pitchFamily="49" charset="0"/>
              <a:buChar char="o"/>
            </a:pPr>
            <a:r>
              <a:rPr lang="ru-RU" sz="1600" dirty="0"/>
              <a:t>Выполнять целенаправленные действия от лица множества компьютеров (</a:t>
            </a:r>
            <a:r>
              <a:rPr lang="en-US" sz="1600" dirty="0" err="1"/>
              <a:t>BotNet</a:t>
            </a:r>
            <a:r>
              <a:rPr lang="en-US" sz="1600" dirty="0"/>
              <a:t>)</a:t>
            </a:r>
            <a:endParaRPr lang="ru-RU" sz="1600" dirty="0"/>
          </a:p>
          <a:p>
            <a:pPr marL="742950" lvl="1" indent="-285750" algn="l">
              <a:buFont typeface="Courier New" panose="02070309020205020404" pitchFamily="49" charset="0"/>
              <a:buChar char="o"/>
            </a:pPr>
            <a:endParaRPr lang="ru-RU" sz="1600" dirty="0"/>
          </a:p>
          <a:p>
            <a:pPr marL="285750" indent="-285750" algn="l">
              <a:buFont typeface="Wingdings" panose="05000000000000000000" pitchFamily="2" charset="2"/>
              <a:buChar char="q"/>
            </a:pPr>
            <a:r>
              <a:rPr lang="ru-RU" sz="1600" dirty="0"/>
              <a:t>Принцип работы</a:t>
            </a:r>
          </a:p>
          <a:p>
            <a:pPr marL="742950" lvl="1" indent="-285750" algn="l">
              <a:buFont typeface="Courier New" panose="02070309020205020404" pitchFamily="49" charset="0"/>
              <a:buChar char="o"/>
            </a:pPr>
            <a:r>
              <a:rPr lang="ru-RU" sz="1600" dirty="0"/>
              <a:t>Открыть сетевое соединение</a:t>
            </a:r>
            <a:endParaRPr lang="en-US" sz="1600" dirty="0"/>
          </a:p>
          <a:p>
            <a:pPr marL="742950" lvl="1" indent="-285750" algn="l">
              <a:buFont typeface="Courier New" panose="02070309020205020404" pitchFamily="49" charset="0"/>
              <a:buChar char="o"/>
            </a:pPr>
            <a:r>
              <a:rPr lang="ru-RU" sz="1600" dirty="0"/>
              <a:t>Получить команду на выполнение (опционально)</a:t>
            </a:r>
          </a:p>
          <a:p>
            <a:pPr marL="742950" lvl="1" indent="-285750" algn="l">
              <a:buFont typeface="Courier New" panose="02070309020205020404" pitchFamily="49" charset="0"/>
              <a:buChar char="o"/>
            </a:pPr>
            <a:r>
              <a:rPr lang="ru-RU" sz="1600" dirty="0"/>
              <a:t>Выполнять вредоносные действия</a:t>
            </a:r>
          </a:p>
          <a:p>
            <a:pPr marL="742950" lvl="1" indent="-285750" algn="l">
              <a:buFont typeface="Courier New" panose="02070309020205020404" pitchFamily="49" charset="0"/>
              <a:buChar char="o"/>
            </a:pPr>
            <a:endParaRPr lang="ru-RU" sz="1600" dirty="0"/>
          </a:p>
          <a:p>
            <a:pPr marL="285750" indent="-285750" algn="l">
              <a:buFont typeface="Wingdings" panose="05000000000000000000" pitchFamily="2" charset="2"/>
              <a:buChar char="q"/>
            </a:pPr>
            <a:r>
              <a:rPr lang="ru-RU" sz="1600" dirty="0"/>
              <a:t>Пример (из жизни)</a:t>
            </a:r>
          </a:p>
          <a:p>
            <a:pPr marL="742950" lvl="1" indent="-285750" algn="l">
              <a:buFont typeface="Courier New" panose="02070309020205020404" pitchFamily="49" charset="0"/>
              <a:buChar char="o"/>
            </a:pPr>
            <a:r>
              <a:rPr lang="ru-RU" sz="1600" dirty="0"/>
              <a:t>От лица доверенного компьютера присоединиться к другому компьютеру с целью скачивания конфиденциальных файлов</a:t>
            </a:r>
          </a:p>
          <a:p>
            <a:pPr marL="742950" lvl="1" indent="-285750" algn="l">
              <a:buFont typeface="Courier New" panose="02070309020205020404" pitchFamily="49" charset="0"/>
              <a:buChar char="o"/>
            </a:pPr>
            <a:r>
              <a:rPr lang="ru-RU" sz="1600" dirty="0"/>
              <a:t>Типичная </a:t>
            </a:r>
            <a:r>
              <a:rPr lang="en-US" sz="1600" dirty="0" err="1"/>
              <a:t>BotNet</a:t>
            </a:r>
            <a:r>
              <a:rPr lang="ru-RU" sz="1600" dirty="0"/>
              <a:t>-есть</a:t>
            </a:r>
            <a:r>
              <a:rPr lang="en-US" sz="1600" dirty="0"/>
              <a:t>: </a:t>
            </a:r>
            <a:r>
              <a:rPr lang="ru-RU" sz="1600" dirty="0"/>
              <a:t>произвести </a:t>
            </a:r>
            <a:r>
              <a:rPr lang="en-US" sz="1600" dirty="0"/>
              <a:t>DDoS</a:t>
            </a:r>
            <a:r>
              <a:rPr lang="ru-RU" sz="1600" dirty="0"/>
              <a:t> атаку (отправку огромного количества сетевых запросов) на компьютер жертвы со всех зараженных компьютеров</a:t>
            </a:r>
          </a:p>
          <a:p>
            <a:pPr marL="742950" lvl="1" indent="-285750" algn="l">
              <a:buFont typeface="Courier New" panose="02070309020205020404" pitchFamily="49" charset="0"/>
              <a:buChar char="o"/>
            </a:pPr>
            <a:endParaRPr lang="ru-RU" sz="1600" dirty="0"/>
          </a:p>
          <a:p>
            <a:pPr marL="285750" indent="-285750" algn="l">
              <a:buFont typeface="Wingdings" panose="05000000000000000000" pitchFamily="2" charset="2"/>
              <a:buChar char="q"/>
            </a:pPr>
            <a:r>
              <a:rPr lang="ru-RU" sz="1600" dirty="0"/>
              <a:t>Пример (из С++</a:t>
            </a:r>
            <a:r>
              <a:rPr lang="en-US" sz="1600" dirty="0"/>
              <a:t> </a:t>
            </a:r>
            <a:r>
              <a:rPr lang="ru-RU" sz="1600" dirty="0"/>
              <a:t>кода)</a:t>
            </a:r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id="{2EB14691-115E-43D1-A405-6E54AF8D4B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55776" y="4823808"/>
            <a:ext cx="6410672" cy="1938992"/>
          </a:xfrm>
          <a:prstGeom prst="rect">
            <a:avLst/>
          </a:prstGeom>
          <a:ln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void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kumimoji="0" lang="en-US" altLang="en-US" sz="12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MalwareThread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void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 {</a:t>
            </a:r>
          </a:p>
          <a:p>
            <a:pPr lvl="0" algn="l" eaLnBrk="0" hangingPunct="0"/>
            <a:r>
              <a:rPr lang="en-US" alt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Consolas" panose="020B0609020204030204" pitchFamily="49" charset="0"/>
              </a:rPr>
              <a:t>Connection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80"/>
                </a:solidFill>
                <a:effectLst/>
                <a:latin typeface="Consolas" panose="020B0609020204030204" pitchFamily="49" charset="0"/>
              </a:rPr>
              <a:t>connect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= </a:t>
            </a:r>
            <a:r>
              <a:rPr kumimoji="0" lang="en-US" altLang="en-US" sz="12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WaitConnect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alt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"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127.0.0.1:8000</a:t>
            </a:r>
            <a:r>
              <a:rPr lang="en-US" alt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"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kumimoji="0" lang="en-US" altLang="en-US" sz="1200" b="0" i="1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Consolas" panose="020B0609020204030204" pitchFamily="49" charset="0"/>
              </a:rPr>
              <a:t>String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80"/>
                </a:solidFill>
                <a:effectLst/>
                <a:latin typeface="Consolas" panose="020B0609020204030204" pitchFamily="49" charset="0"/>
              </a:rPr>
              <a:t>command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= </a:t>
            </a:r>
            <a:r>
              <a:rPr kumimoji="0" lang="en-US" altLang="en-US" sz="1200" b="0" i="0" u="none" strike="noStrike" cap="none" normalizeH="0" baseline="0" dirty="0" err="1">
                <a:ln>
                  <a:noFill/>
                </a:ln>
                <a:solidFill>
                  <a:srgbClr val="000080"/>
                </a:solidFill>
                <a:effectLst/>
                <a:latin typeface="Consolas" panose="020B0609020204030204" pitchFamily="49" charset="0"/>
              </a:rPr>
              <a:t>connect</a:t>
            </a:r>
            <a:r>
              <a:rPr kumimoji="0" lang="en-US" altLang="en-US" sz="1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.</a:t>
            </a:r>
            <a:r>
              <a:rPr kumimoji="0" lang="en-US" altLang="en-US" sz="12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ReadLine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(); 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highlight>
                  <a:srgbClr val="D1FFD2"/>
                </a:highlight>
                <a:latin typeface="Consolas" panose="020B0609020204030204" pitchFamily="49" charset="0"/>
              </a:rPr>
              <a:t>// ”Start DDoS : 192.168.200.001”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if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(</a:t>
            </a:r>
            <a:r>
              <a:rPr kumimoji="0" lang="en-US" altLang="en-US" sz="1200" b="0" i="0" u="none" strike="noStrike" cap="none" normalizeH="0" baseline="0" dirty="0" err="1">
                <a:ln>
                  <a:noFill/>
                </a:ln>
                <a:solidFill>
                  <a:srgbClr val="000080"/>
                </a:solidFill>
                <a:effectLst/>
                <a:latin typeface="Consolas" panose="020B0609020204030204" pitchFamily="49" charset="0"/>
              </a:rPr>
              <a:t>command</a:t>
            </a:r>
            <a:r>
              <a:rPr kumimoji="0" lang="en-US" altLang="en-US" sz="1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.SubString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(0, 10) == "Start DDoS") {</a:t>
            </a:r>
          </a:p>
          <a:p>
            <a:pPr algn="l" eaLnBrk="0" hangingPunct="0"/>
            <a:r>
              <a:rPr lang="en-US" alt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       </a:t>
            </a:r>
            <a:r>
              <a:rPr kumimoji="0" lang="en-US" altLang="en-US" sz="1200" b="0" i="1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Consolas" panose="020B0609020204030204" pitchFamily="49" charset="0"/>
              </a:rPr>
              <a:t>String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kumimoji="0" lang="en-US" altLang="en-US" sz="1200" b="0" i="0" u="none" strike="noStrike" cap="none" normalizeH="0" baseline="0" dirty="0" err="1">
                <a:ln>
                  <a:noFill/>
                </a:ln>
                <a:solidFill>
                  <a:srgbClr val="000080"/>
                </a:solidFill>
                <a:effectLst/>
                <a:latin typeface="Consolas" panose="020B0609020204030204" pitchFamily="49" charset="0"/>
              </a:rPr>
              <a:t>ip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= </a:t>
            </a:r>
            <a:r>
              <a:rPr kumimoji="0" lang="en-US" altLang="en-US" sz="1200" b="0" i="0" u="none" strike="noStrike" cap="none" normalizeH="0" baseline="0" dirty="0" err="1">
                <a:ln>
                  <a:noFill/>
                </a:ln>
                <a:solidFill>
                  <a:srgbClr val="000080"/>
                </a:solidFill>
                <a:effectLst/>
                <a:latin typeface="Consolas" panose="020B0609020204030204" pitchFamily="49" charset="0"/>
              </a:rPr>
              <a:t>command</a:t>
            </a:r>
            <a:r>
              <a:rPr kumimoji="0" lang="en-US" altLang="en-US" sz="1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.SubString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(13, 15); </a:t>
            </a:r>
            <a:r>
              <a:rPr lang="en-US" altLang="en-US" sz="1200" dirty="0">
                <a:solidFill>
                  <a:srgbClr val="000000"/>
                </a:solidFill>
                <a:highlight>
                  <a:srgbClr val="D1FFD2"/>
                </a:highlight>
                <a:latin typeface="Consolas" panose="020B0609020204030204" pitchFamily="49" charset="0"/>
              </a:rPr>
              <a:t>// ”192.168.200.001”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        while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(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true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 {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           </a:t>
            </a:r>
            <a:r>
              <a:rPr kumimoji="0" lang="en-US" altLang="en-US" sz="12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SendDummyNetworkPacker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kumimoji="0" lang="en-US" altLang="en-US" sz="1200" b="0" i="0" u="none" strike="noStrike" cap="none" normalizeH="0" baseline="0" dirty="0" err="1">
                <a:ln>
                  <a:noFill/>
                </a:ln>
                <a:solidFill>
                  <a:srgbClr val="000080"/>
                </a:solidFill>
                <a:effectLst/>
                <a:latin typeface="Consolas" panose="020B0609020204030204" pitchFamily="49" charset="0"/>
              </a:rPr>
              <a:t>ip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       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}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}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} </a:t>
            </a:r>
            <a:endParaRPr kumimoji="0" lang="en-US" altLang="en-US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6147" name="Picture 3" descr="ÐÐ°ÑÑÐ¸Ð½ÐºÐ¸ Ð¿Ð¾ Ð·Ð°Ð¿ÑÐ¾ÑÑ Ð·Ð¾Ð¼Ð±Ð¸ Ð»ÐµÐ½Ð¾Ñ">
            <a:extLst>
              <a:ext uri="{FF2B5EF4-FFF2-40B4-BE49-F238E27FC236}">
                <a16:creationId xmlns:a16="http://schemas.microsoft.com/office/drawing/2014/main" id="{1FEE667F-49A9-44E5-A3CF-346A61F6D06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1289" y="1844824"/>
            <a:ext cx="1288320" cy="18108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7322502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C8EE595-1A28-4AE2-86F2-87D951B90C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Вредоносное ПО - Злой шутник</a:t>
            </a: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C932516-70EF-4271-B188-804429601B17}"/>
              </a:ext>
            </a:extLst>
          </p:cNvPr>
          <p:cNvSpPr txBox="1"/>
          <p:nvPr/>
        </p:nvSpPr>
        <p:spPr>
          <a:xfrm>
            <a:off x="0" y="6605373"/>
            <a:ext cx="9143999" cy="25391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l"/>
            <a:r>
              <a:rPr lang="en-US" sz="1050" i="1" dirty="0"/>
              <a:t>//</a:t>
            </a:r>
            <a:r>
              <a:rPr lang="ru-RU" sz="1050" i="1" dirty="0"/>
              <a:t> 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F51326CF-94E4-4947-8A62-98A38698A8EE}"/>
              </a:ext>
            </a:extLst>
          </p:cNvPr>
          <p:cNvSpPr/>
          <p:nvPr/>
        </p:nvSpPr>
        <p:spPr>
          <a:xfrm>
            <a:off x="0" y="1124744"/>
            <a:ext cx="91440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l">
              <a:buFont typeface="Wingdings" panose="05000000000000000000" pitchFamily="2" charset="2"/>
              <a:buChar char="q"/>
            </a:pPr>
            <a:r>
              <a:rPr lang="ru-RU" sz="1600" dirty="0"/>
              <a:t>Идея</a:t>
            </a:r>
          </a:p>
          <a:p>
            <a:pPr marL="742950" lvl="1" indent="-285750" algn="l">
              <a:buFont typeface="Courier New" panose="02070309020205020404" pitchFamily="49" charset="0"/>
              <a:buChar char="o"/>
            </a:pPr>
            <a:r>
              <a:rPr lang="ru-RU" sz="1600" dirty="0"/>
              <a:t>Просто пошутить (не по-доброму)</a:t>
            </a:r>
          </a:p>
          <a:p>
            <a:pPr marL="742950" lvl="1" indent="-285750" algn="l">
              <a:buFont typeface="Courier New" panose="02070309020205020404" pitchFamily="49" charset="0"/>
              <a:buChar char="o"/>
            </a:pPr>
            <a:endParaRPr lang="ru-RU" sz="1600" dirty="0"/>
          </a:p>
          <a:p>
            <a:pPr marL="285750" indent="-285750" algn="l">
              <a:buFont typeface="Wingdings" panose="05000000000000000000" pitchFamily="2" charset="2"/>
              <a:buChar char="q"/>
            </a:pPr>
            <a:r>
              <a:rPr lang="ru-RU" sz="1600" dirty="0"/>
              <a:t>Принцип работы</a:t>
            </a:r>
          </a:p>
          <a:p>
            <a:pPr marL="742950" lvl="1" indent="-285750" algn="l">
              <a:buFont typeface="Courier New" panose="02070309020205020404" pitchFamily="49" charset="0"/>
              <a:buChar char="o"/>
            </a:pPr>
            <a:r>
              <a:rPr lang="ru-RU" sz="1600" dirty="0"/>
              <a:t>Сработать при некотором условии</a:t>
            </a:r>
            <a:endParaRPr lang="en-US" sz="1600" dirty="0"/>
          </a:p>
          <a:p>
            <a:pPr marL="1200150" lvl="2" indent="-285750" algn="l">
              <a:buFont typeface="Wingdings" panose="05000000000000000000" pitchFamily="2" charset="2"/>
              <a:buChar char="§"/>
            </a:pPr>
            <a:r>
              <a:rPr lang="ru-RU" sz="1600" dirty="0"/>
              <a:t>по событию, команде, времени или случайно</a:t>
            </a:r>
            <a:endParaRPr lang="en-US" sz="1600" dirty="0"/>
          </a:p>
          <a:p>
            <a:pPr marL="742950" lvl="1" indent="-285750" algn="l">
              <a:buFont typeface="Courier New" panose="02070309020205020404" pitchFamily="49" charset="0"/>
              <a:buChar char="o"/>
            </a:pPr>
            <a:r>
              <a:rPr lang="ru-RU" sz="1600" dirty="0"/>
              <a:t>Передать пользователю ненужную информацию</a:t>
            </a:r>
          </a:p>
          <a:p>
            <a:pPr marL="1200150" lvl="2" indent="-285750" algn="l">
              <a:buFont typeface="Wingdings" panose="05000000000000000000" pitchFamily="2" charset="2"/>
              <a:buChar char="§"/>
            </a:pPr>
            <a:r>
              <a:rPr lang="ru-RU" sz="1600" dirty="0"/>
              <a:t>Вывести на экран</a:t>
            </a:r>
          </a:p>
          <a:p>
            <a:pPr marL="1200150" lvl="2" indent="-285750" algn="l">
              <a:buFont typeface="Wingdings" panose="05000000000000000000" pitchFamily="2" charset="2"/>
              <a:buChar char="§"/>
            </a:pPr>
            <a:r>
              <a:rPr lang="ru-RU" sz="1600" dirty="0"/>
              <a:t>Напечатать в тексте</a:t>
            </a:r>
          </a:p>
          <a:p>
            <a:pPr marL="1200150" lvl="2" indent="-285750" algn="l">
              <a:buFont typeface="Wingdings" panose="05000000000000000000" pitchFamily="2" charset="2"/>
              <a:buChar char="§"/>
            </a:pPr>
            <a:r>
              <a:rPr lang="ru-RU" sz="1600" dirty="0"/>
              <a:t>Проиграть звуком</a:t>
            </a:r>
          </a:p>
          <a:p>
            <a:pPr marL="1200150" lvl="2" indent="-285750" algn="l">
              <a:buFont typeface="Wingdings" panose="05000000000000000000" pitchFamily="2" charset="2"/>
              <a:buChar char="§"/>
            </a:pPr>
            <a:r>
              <a:rPr lang="ru-RU" sz="1600" dirty="0"/>
              <a:t>Помигать индикаторами клавиатуры</a:t>
            </a:r>
            <a:endParaRPr lang="en-US" sz="1600" dirty="0"/>
          </a:p>
          <a:p>
            <a:pPr marL="742950" lvl="1" indent="-285750" algn="l">
              <a:buFont typeface="Courier New" panose="02070309020205020404" pitchFamily="49" charset="0"/>
              <a:buChar char="o"/>
            </a:pPr>
            <a:endParaRPr lang="ru-RU" sz="1600" dirty="0"/>
          </a:p>
          <a:p>
            <a:pPr marL="285750" indent="-285750" algn="l">
              <a:buFont typeface="Wingdings" panose="05000000000000000000" pitchFamily="2" charset="2"/>
              <a:buChar char="q"/>
            </a:pPr>
            <a:r>
              <a:rPr lang="ru-RU" sz="1600" dirty="0"/>
              <a:t>Пример (из жизни)</a:t>
            </a:r>
          </a:p>
          <a:p>
            <a:pPr marL="742950" lvl="1" indent="-285750" algn="l">
              <a:buFont typeface="Courier New" panose="02070309020205020404" pitchFamily="49" charset="0"/>
              <a:buChar char="o"/>
            </a:pPr>
            <a:r>
              <a:rPr lang="ru-RU" sz="1600" dirty="0"/>
              <a:t>Во времена </a:t>
            </a:r>
            <a:r>
              <a:rPr lang="en-US" sz="1600" dirty="0"/>
              <a:t>MSDOS </a:t>
            </a:r>
            <a:r>
              <a:rPr lang="ru-RU" sz="1600" dirty="0"/>
              <a:t>и </a:t>
            </a:r>
            <a:r>
              <a:rPr lang="en-US" sz="1600" dirty="0"/>
              <a:t>Windows 98 </a:t>
            </a:r>
            <a:r>
              <a:rPr lang="ru-RU" sz="1600" dirty="0"/>
              <a:t>были распространены резидентные вирусы</a:t>
            </a:r>
            <a:endParaRPr lang="en-US" sz="1600" dirty="0"/>
          </a:p>
          <a:p>
            <a:pPr marL="1200150" lvl="2" indent="-285750" algn="l">
              <a:buFont typeface="Wingdings" panose="05000000000000000000" pitchFamily="2" charset="2"/>
              <a:buChar char="§"/>
            </a:pPr>
            <a:r>
              <a:rPr lang="en-US" sz="1600" i="1" dirty="0"/>
              <a:t>Bigfoot</a:t>
            </a:r>
            <a:r>
              <a:rPr lang="en-US" sz="1600" dirty="0"/>
              <a:t> – </a:t>
            </a:r>
            <a:r>
              <a:rPr lang="ru-RU" sz="1600" dirty="0"/>
              <a:t>время от времени отображал на экране чьи-то следы</a:t>
            </a:r>
            <a:endParaRPr lang="en-US" sz="1600" dirty="0"/>
          </a:p>
          <a:p>
            <a:pPr marL="1200150" lvl="2" indent="-285750" algn="l">
              <a:buFont typeface="Wingdings" panose="05000000000000000000" pitchFamily="2" charset="2"/>
              <a:buChar char="§"/>
            </a:pPr>
            <a:r>
              <a:rPr lang="en-US" sz="1600" i="1" dirty="0"/>
              <a:t>Virus.DOS.Phantom1</a:t>
            </a:r>
            <a:r>
              <a:rPr lang="en-US" sz="1600" dirty="0"/>
              <a:t> – </a:t>
            </a:r>
            <a:r>
              <a:rPr lang="ru-RU" sz="1600" dirty="0"/>
              <a:t>просто показывал жуткую заставку на 20 секунд</a:t>
            </a:r>
          </a:p>
          <a:p>
            <a:pPr marL="742950" lvl="1" indent="-285750" algn="l">
              <a:buFont typeface="Courier New" panose="02070309020205020404" pitchFamily="49" charset="0"/>
              <a:buChar char="o"/>
            </a:pPr>
            <a:endParaRPr lang="ru-RU" sz="1600" dirty="0"/>
          </a:p>
          <a:p>
            <a:pPr marL="285750" indent="-285750" algn="l">
              <a:buFont typeface="Wingdings" panose="05000000000000000000" pitchFamily="2" charset="2"/>
              <a:buChar char="q"/>
            </a:pPr>
            <a:r>
              <a:rPr lang="ru-RU" sz="1600" dirty="0"/>
              <a:t>Пример (из С++</a:t>
            </a:r>
            <a:r>
              <a:rPr lang="en-US" sz="1600" dirty="0"/>
              <a:t> </a:t>
            </a:r>
            <a:r>
              <a:rPr lang="ru-RU" sz="1600" dirty="0"/>
              <a:t>кода)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3AE44AD1-2D23-453C-8C23-65A20D1B0B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71800" y="5347336"/>
            <a:ext cx="6120680" cy="1384995"/>
          </a:xfrm>
          <a:prstGeom prst="rect">
            <a:avLst/>
          </a:prstGeom>
          <a:ln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void</a:t>
            </a:r>
            <a:r>
              <a:rPr kumimoji="0" lang="en-US" altLang="en-US" sz="1200" b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lang="en-US" altLang="en-US" sz="1200" dirty="0" err="1">
                <a:solidFill>
                  <a:srgbClr val="FF0000"/>
                </a:solidFill>
                <a:latin typeface="Consolas" panose="020B0609020204030204" pitchFamily="49" charset="0"/>
              </a:rPr>
              <a:t>OnTimer</a:t>
            </a:r>
            <a:r>
              <a:rPr kumimoji="0" lang="en-US" altLang="en-US" sz="1200" b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kumimoji="0" lang="en-US" altLang="en-US" sz="1200" b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void</a:t>
            </a:r>
            <a:r>
              <a:rPr kumimoji="0" lang="en-US" altLang="en-US" sz="1200" b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 {</a:t>
            </a:r>
          </a:p>
          <a:p>
            <a:pPr lvl="0" algn="l" eaLnBrk="0" hangingPunct="0"/>
            <a:r>
              <a:rPr lang="en-US" alt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altLang="en-US" sz="1200" i="1" dirty="0">
                <a:solidFill>
                  <a:srgbClr val="C00000"/>
                </a:solidFill>
                <a:latin typeface="Consolas" panose="020B0609020204030204" pitchFamily="49" charset="0"/>
              </a:rPr>
              <a:t>Time</a:t>
            </a:r>
            <a:r>
              <a:rPr lang="en-US" alt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time = </a:t>
            </a:r>
            <a:r>
              <a:rPr lang="en-US" altLang="en-US" sz="1200" i="1" dirty="0" err="1">
                <a:solidFill>
                  <a:srgbClr val="C00000"/>
                </a:solidFill>
                <a:latin typeface="Consolas" panose="020B0609020204030204" pitchFamily="49" charset="0"/>
              </a:rPr>
              <a:t>String</a:t>
            </a:r>
            <a:r>
              <a:rPr lang="en-US" altLang="en-US" sz="1200" dirty="0" err="1">
                <a:solidFill>
                  <a:srgbClr val="000000"/>
                </a:solidFill>
                <a:latin typeface="Consolas" panose="020B0609020204030204" pitchFamily="49" charset="0"/>
              </a:rPr>
              <a:t>.Now</a:t>
            </a:r>
            <a:r>
              <a:rPr lang="en-US" alt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  <a:endParaRPr kumimoji="0" lang="en-US" altLang="en-US" sz="1200" b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    if</a:t>
            </a:r>
            <a:r>
              <a:rPr kumimoji="0" lang="en-US" altLang="en-US" sz="1200" b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(time – </a:t>
            </a:r>
            <a:r>
              <a:rPr kumimoji="0" lang="en-US" altLang="en-US" sz="1200" b="0" u="none" strike="noStrike" cap="none" normalizeH="0" baseline="0" dirty="0" err="1">
                <a:ln>
                  <a:noFill/>
                </a:ln>
                <a:solidFill>
                  <a:srgbClr val="000080"/>
                </a:solidFill>
                <a:effectLst/>
                <a:latin typeface="Consolas" panose="020B0609020204030204" pitchFamily="49" charset="0"/>
              </a:rPr>
              <a:t>lastTime</a:t>
            </a:r>
            <a:r>
              <a:rPr kumimoji="0" lang="en-US" altLang="en-US" sz="1200" b="0" u="none" strike="noStrike" cap="none" normalizeH="0" baseline="0" dirty="0">
                <a:ln>
                  <a:noFill/>
                </a:ln>
                <a:solidFill>
                  <a:srgbClr val="000080"/>
                </a:solidFill>
                <a:effectLst/>
                <a:latin typeface="Consolas" panose="020B0609020204030204" pitchFamily="49" charset="0"/>
              </a:rPr>
              <a:t> &gt; 1000</a:t>
            </a:r>
            <a:r>
              <a:rPr kumimoji="0" lang="en-US" altLang="en-US" sz="1200" b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 {</a:t>
            </a:r>
          </a:p>
          <a:p>
            <a:pPr lvl="0" algn="l" eaLnBrk="0" hangingPunct="0"/>
            <a:r>
              <a:rPr lang="en-US" alt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       </a:t>
            </a:r>
            <a:r>
              <a:rPr lang="en-US" altLang="en-US" sz="1200" dirty="0" err="1">
                <a:solidFill>
                  <a:srgbClr val="FF0000"/>
                </a:solidFill>
                <a:latin typeface="Consolas" panose="020B0609020204030204" pitchFamily="49" charset="0"/>
              </a:rPr>
              <a:t>OnTimer</a:t>
            </a:r>
            <a:r>
              <a:rPr lang="en-US" alt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("Time to drink tea!");</a:t>
            </a:r>
            <a:endParaRPr kumimoji="0" lang="en-US" altLang="en-US" sz="1200" b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pPr algn="l" eaLnBrk="0" hangingPunct="0"/>
            <a:r>
              <a:rPr lang="ru-RU" alt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      </a:t>
            </a:r>
            <a:r>
              <a:rPr lang="en-US" alt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1200" dirty="0" err="1">
                <a:solidFill>
                  <a:srgbClr val="000080"/>
                </a:solidFill>
                <a:latin typeface="Consolas" panose="020B0609020204030204" pitchFamily="49" charset="0"/>
              </a:rPr>
              <a:t>lastTime</a:t>
            </a:r>
            <a:r>
              <a:rPr lang="en-US" altLang="en-US" sz="1200" dirty="0">
                <a:solidFill>
                  <a:srgbClr val="000080"/>
                </a:solidFill>
                <a:latin typeface="Consolas" panose="020B0609020204030204" pitchFamily="49" charset="0"/>
              </a:rPr>
              <a:t> = time;</a:t>
            </a:r>
            <a:endParaRPr lang="ru-RU" altLang="en-US" sz="1200" dirty="0">
              <a:solidFill>
                <a:srgbClr val="000080"/>
              </a:solidFill>
              <a:latin typeface="Consolas" panose="020B0609020204030204" pitchFamily="49" charset="0"/>
            </a:endParaRPr>
          </a:p>
          <a:p>
            <a:pPr algn="l" eaLnBrk="0" hangingPunct="0"/>
            <a:r>
              <a:rPr kumimoji="0" lang="en-US" altLang="en-US" sz="1200" b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   }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} </a:t>
            </a:r>
            <a:endParaRPr kumimoji="0" lang="en-US" altLang="en-US" sz="3200" b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013FF48B-515B-4C79-AE64-E434DE035F44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444208" y="3021554"/>
            <a:ext cx="1041753" cy="1059807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502DEFE7-739C-45E9-8243-B01971C16329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596336" y="2491650"/>
            <a:ext cx="1041753" cy="1059807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EEB8B6FD-F4F7-4B8F-BCDE-05489DC62C10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76256" y="953687"/>
            <a:ext cx="1041753" cy="1059807"/>
          </a:xfrm>
          <a:prstGeom prst="rect">
            <a:avLst/>
          </a:prstGeom>
        </p:spPr>
      </p:pic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D7DD4B21-8C1A-448E-A5E6-5EA181D1CB5F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077201" y="578186"/>
            <a:ext cx="1041753" cy="10598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627674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C8EE595-1A28-4AE2-86F2-87D951B90C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Вредоносное ПО - Рекламщик</a:t>
            </a: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C932516-70EF-4271-B188-804429601B17}"/>
              </a:ext>
            </a:extLst>
          </p:cNvPr>
          <p:cNvSpPr txBox="1"/>
          <p:nvPr/>
        </p:nvSpPr>
        <p:spPr>
          <a:xfrm>
            <a:off x="0" y="6605373"/>
            <a:ext cx="9143999" cy="25391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l"/>
            <a:r>
              <a:rPr lang="en-US" sz="1050" i="1" dirty="0"/>
              <a:t>//</a:t>
            </a:r>
            <a:r>
              <a:rPr lang="ru-RU" sz="1050" i="1" dirty="0"/>
              <a:t> 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122C62E7-3D61-4384-B5E1-A6D48CB9FBF0}"/>
              </a:ext>
            </a:extLst>
          </p:cNvPr>
          <p:cNvSpPr/>
          <p:nvPr/>
        </p:nvSpPr>
        <p:spPr>
          <a:xfrm>
            <a:off x="0" y="1124744"/>
            <a:ext cx="9144000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l">
              <a:buFont typeface="Wingdings" panose="05000000000000000000" pitchFamily="2" charset="2"/>
              <a:buChar char="q"/>
            </a:pPr>
            <a:r>
              <a:rPr lang="ru-RU" sz="1600" dirty="0"/>
              <a:t>Идея</a:t>
            </a:r>
          </a:p>
          <a:p>
            <a:pPr marL="742950" lvl="1" indent="-285750" algn="l">
              <a:buFont typeface="Courier New" panose="02070309020205020404" pitchFamily="49" charset="0"/>
              <a:buChar char="o"/>
            </a:pPr>
            <a:r>
              <a:rPr lang="ru-RU" sz="1600" dirty="0"/>
              <a:t>Навязать покупку товара</a:t>
            </a:r>
            <a:r>
              <a:rPr lang="en-US" sz="1600" dirty="0"/>
              <a:t>/</a:t>
            </a:r>
            <a:r>
              <a:rPr lang="ru-RU" sz="1600" dirty="0"/>
              <a:t>услуги или попросить денег</a:t>
            </a:r>
          </a:p>
          <a:p>
            <a:pPr marL="742950" lvl="1" indent="-285750" algn="l">
              <a:buFont typeface="Courier New" panose="02070309020205020404" pitchFamily="49" charset="0"/>
              <a:buChar char="o"/>
            </a:pPr>
            <a:endParaRPr lang="ru-RU" sz="1600" dirty="0"/>
          </a:p>
          <a:p>
            <a:pPr marL="285750" indent="-285750" algn="l">
              <a:buFont typeface="Wingdings" panose="05000000000000000000" pitchFamily="2" charset="2"/>
              <a:buChar char="q"/>
            </a:pPr>
            <a:r>
              <a:rPr lang="ru-RU" sz="1600" dirty="0"/>
              <a:t>Принцип работы</a:t>
            </a:r>
          </a:p>
          <a:p>
            <a:pPr marL="742950" lvl="1" indent="-285750" algn="l">
              <a:buFont typeface="Courier New" panose="02070309020205020404" pitchFamily="49" charset="0"/>
              <a:buChar char="o"/>
            </a:pPr>
            <a:r>
              <a:rPr lang="ru-RU" sz="1600" dirty="0"/>
              <a:t>Сработать по таймеру (как правило)</a:t>
            </a:r>
            <a:endParaRPr lang="en-US" sz="1600" dirty="0"/>
          </a:p>
          <a:p>
            <a:pPr marL="742950" lvl="1" indent="-285750" algn="l">
              <a:buFont typeface="Courier New" panose="02070309020205020404" pitchFamily="49" charset="0"/>
              <a:buChar char="o"/>
            </a:pPr>
            <a:r>
              <a:rPr lang="ru-RU" sz="1600" dirty="0"/>
              <a:t>Показать рекламное объявление</a:t>
            </a:r>
          </a:p>
          <a:p>
            <a:pPr marL="1200150" lvl="2" indent="-285750" algn="l">
              <a:buFont typeface="Wingdings" panose="05000000000000000000" pitchFamily="2" charset="2"/>
              <a:buChar char="§"/>
            </a:pPr>
            <a:r>
              <a:rPr lang="ru-RU" sz="1600" dirty="0"/>
              <a:t>Вывести на экран</a:t>
            </a:r>
          </a:p>
          <a:p>
            <a:pPr marL="1200150" lvl="2" indent="-285750" algn="l">
              <a:buFont typeface="Wingdings" panose="05000000000000000000" pitchFamily="2" charset="2"/>
              <a:buChar char="§"/>
            </a:pPr>
            <a:r>
              <a:rPr lang="ru-RU" sz="1600" dirty="0"/>
              <a:t>Добавить в сетевой трафик для его отображения в </a:t>
            </a:r>
            <a:r>
              <a:rPr lang="en-US" sz="1600" dirty="0"/>
              <a:t>Web-</a:t>
            </a:r>
            <a:r>
              <a:rPr lang="ru-RU" sz="1600" dirty="0"/>
              <a:t>браузере</a:t>
            </a:r>
            <a:endParaRPr lang="en-US" sz="1600" dirty="0"/>
          </a:p>
          <a:p>
            <a:pPr marL="742950" lvl="1" indent="-285750" algn="l">
              <a:buFont typeface="Courier New" panose="02070309020205020404" pitchFamily="49" charset="0"/>
              <a:buChar char="o"/>
            </a:pPr>
            <a:endParaRPr lang="ru-RU" sz="1600" dirty="0"/>
          </a:p>
          <a:p>
            <a:pPr marL="285750" indent="-285750" algn="l">
              <a:buFont typeface="Wingdings" panose="05000000000000000000" pitchFamily="2" charset="2"/>
              <a:buChar char="q"/>
            </a:pPr>
            <a:r>
              <a:rPr lang="ru-RU" sz="1600" dirty="0"/>
              <a:t>Пример (из жизни)</a:t>
            </a:r>
          </a:p>
          <a:p>
            <a:pPr marL="742950" lvl="1" indent="-285750" algn="l">
              <a:buFont typeface="Courier New" panose="02070309020205020404" pitchFamily="49" charset="0"/>
              <a:buChar char="o"/>
            </a:pPr>
            <a:r>
              <a:rPr lang="ru-RU" sz="1600" dirty="0"/>
              <a:t>Каждые 10 минут отображать окно с рекламой</a:t>
            </a:r>
          </a:p>
          <a:p>
            <a:pPr marL="742950" lvl="1" indent="-285750" algn="l">
              <a:buFont typeface="Courier New" panose="02070309020205020404" pitchFamily="49" charset="0"/>
              <a:buChar char="o"/>
            </a:pPr>
            <a:r>
              <a:rPr lang="ru-RU" sz="1600" dirty="0"/>
              <a:t>При запуске браузера отобразить </a:t>
            </a:r>
            <a:r>
              <a:rPr lang="en-US" sz="1600" dirty="0"/>
              <a:t>Web-</a:t>
            </a:r>
            <a:r>
              <a:rPr lang="ru-RU" sz="1600" dirty="0"/>
              <a:t>страницу с рекламой</a:t>
            </a:r>
            <a:endParaRPr lang="en-US" sz="1600" dirty="0"/>
          </a:p>
          <a:p>
            <a:pPr marL="742950" lvl="1" indent="-285750" algn="l">
              <a:buFont typeface="Courier New" panose="02070309020205020404" pitchFamily="49" charset="0"/>
              <a:buChar char="o"/>
            </a:pPr>
            <a:r>
              <a:rPr lang="ru-RU" sz="1600" dirty="0"/>
              <a:t>Менять в сетевом трафики корректные ссылки на рекламируемый сайт</a:t>
            </a:r>
          </a:p>
          <a:p>
            <a:pPr marL="742950" lvl="1" indent="-285750" algn="l">
              <a:buFont typeface="Courier New" panose="02070309020205020404" pitchFamily="49" charset="0"/>
              <a:buChar char="o"/>
            </a:pPr>
            <a:r>
              <a:rPr lang="ru-RU" sz="1600" dirty="0"/>
              <a:t>Заблокировать компьютер и потребовать перевода денег для покупки программы разблокировки</a:t>
            </a:r>
            <a:endParaRPr lang="en-US" sz="1600" dirty="0"/>
          </a:p>
          <a:p>
            <a:pPr marL="742950" lvl="1" indent="-285750" algn="l">
              <a:buFont typeface="Courier New" panose="02070309020205020404" pitchFamily="49" charset="0"/>
              <a:buChar char="o"/>
            </a:pPr>
            <a:endParaRPr lang="ru-RU" sz="1600" dirty="0"/>
          </a:p>
          <a:p>
            <a:pPr marL="285750" indent="-285750" algn="l">
              <a:buFont typeface="Wingdings" panose="05000000000000000000" pitchFamily="2" charset="2"/>
              <a:buChar char="q"/>
            </a:pPr>
            <a:r>
              <a:rPr lang="ru-RU" sz="1600" dirty="0"/>
              <a:t>Пример (из С++</a:t>
            </a:r>
            <a:r>
              <a:rPr lang="en-US" sz="1600" dirty="0"/>
              <a:t> </a:t>
            </a:r>
            <a:r>
              <a:rPr lang="ru-RU" sz="1600" dirty="0"/>
              <a:t>кода)</a:t>
            </a:r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id="{16F82D2D-0D0E-496C-A24C-4B54F94908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7544" y="5569803"/>
            <a:ext cx="8485263" cy="830997"/>
          </a:xfrm>
          <a:prstGeom prst="rect">
            <a:avLst/>
          </a:prstGeom>
          <a:ln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void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kumimoji="0" lang="en-US" altLang="en-US" sz="12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OnHTMLPacketEvent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Consolas" panose="020B0609020204030204" pitchFamily="49" charset="0"/>
              </a:rPr>
              <a:t>Packet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&amp;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80"/>
                </a:solidFill>
                <a:effectLst/>
                <a:latin typeface="Consolas" panose="020B0609020204030204" pitchFamily="49" charset="0"/>
              </a:rPr>
              <a:t>packet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 {</a:t>
            </a:r>
            <a:endParaRPr kumimoji="0" lang="ru-RU" altLang="en-US" sz="12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pPr lvl="0" algn="l" eaLnBrk="0" hangingPunct="0"/>
            <a:r>
              <a:rPr lang="ru-RU" alt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kumimoji="0" lang="en-US" altLang="en-US" sz="1200" b="0" i="1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Consolas" panose="020B0609020204030204" pitchFamily="49" charset="0"/>
              </a:rPr>
              <a:t>String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80"/>
                </a:solidFill>
                <a:effectLst/>
                <a:latin typeface="Consolas" panose="020B0609020204030204" pitchFamily="49" charset="0"/>
              </a:rPr>
              <a:t>html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= ((</a:t>
            </a:r>
            <a:r>
              <a:rPr kumimoji="0" lang="en-US" altLang="en-US" sz="1200" b="0" i="1" u="none" strike="noStrike" cap="none" normalizeH="0" baseline="0" dirty="0" err="1">
                <a:ln>
                  <a:noFill/>
                </a:ln>
                <a:solidFill>
                  <a:srgbClr val="C00000"/>
                </a:solidFill>
                <a:effectLst/>
                <a:latin typeface="Consolas" panose="020B0609020204030204" pitchFamily="49" charset="0"/>
              </a:rPr>
              <a:t>HtmlPacket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*)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80"/>
                </a:solidFill>
                <a:effectLst/>
                <a:latin typeface="Consolas" panose="020B0609020204030204" pitchFamily="49" charset="0"/>
              </a:rPr>
              <a:t>packet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).Html;</a:t>
            </a:r>
            <a:endParaRPr kumimoji="0" lang="ru-RU" altLang="en-US" sz="12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alt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kumimoji="0" lang="en-US" altLang="en-US" sz="1200" b="0" i="0" u="none" strike="noStrike" cap="none" normalizeH="0" baseline="0" dirty="0" err="1">
                <a:ln>
                  <a:noFill/>
                </a:ln>
                <a:solidFill>
                  <a:srgbClr val="000080"/>
                </a:solidFill>
                <a:effectLst/>
                <a:latin typeface="Consolas" panose="020B0609020204030204" pitchFamily="49" charset="0"/>
              </a:rPr>
              <a:t>html</a:t>
            </a:r>
            <a:r>
              <a:rPr kumimoji="0" lang="en-US" altLang="en-US" sz="1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.</a:t>
            </a:r>
            <a:r>
              <a:rPr kumimoji="0" lang="en-US" altLang="en-US" sz="1200" b="0" i="1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Replace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("http://ya.ru", "http://kupi-slona.ru");</a:t>
            </a:r>
            <a:endParaRPr kumimoji="0" lang="ru-RU" altLang="en-US" sz="12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} </a:t>
            </a:r>
            <a:endParaRPr kumimoji="0" lang="en-US" altLang="en-US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7171" name="Picture 3" descr="ÐÐ°ÑÑÐ¸Ð½ÐºÐ¸ Ð¿Ð¾ Ð·Ð°Ð¿ÑÐ¾ÑÑ Ð¿Ð¾ Ð²Ð¸ÑÑÑ ÑÐµÐºÐ»Ð°Ð¼Ð°">
            <a:extLst>
              <a:ext uri="{FF2B5EF4-FFF2-40B4-BE49-F238E27FC236}">
                <a16:creationId xmlns:a16="http://schemas.microsoft.com/office/drawing/2014/main" id="{F720D9C1-C0E5-4E23-9420-BBE586A9415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0192" y="1426602"/>
            <a:ext cx="2610862" cy="12537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5685300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C8EE595-1A28-4AE2-86F2-87D951B90C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Вредоносное ПО - Шифратор</a:t>
            </a: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C932516-70EF-4271-B188-804429601B17}"/>
              </a:ext>
            </a:extLst>
          </p:cNvPr>
          <p:cNvSpPr txBox="1"/>
          <p:nvPr/>
        </p:nvSpPr>
        <p:spPr>
          <a:xfrm>
            <a:off x="0" y="6605373"/>
            <a:ext cx="9143999" cy="25391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l"/>
            <a:r>
              <a:rPr lang="en-US" sz="1050" i="1" dirty="0"/>
              <a:t>//</a:t>
            </a:r>
            <a:r>
              <a:rPr lang="ru-RU" sz="1050" i="1" dirty="0"/>
              <a:t> 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10C59252-5EA6-48E1-8308-D5A0989D430B}"/>
              </a:ext>
            </a:extLst>
          </p:cNvPr>
          <p:cNvSpPr/>
          <p:nvPr/>
        </p:nvSpPr>
        <p:spPr>
          <a:xfrm>
            <a:off x="0" y="1124744"/>
            <a:ext cx="9144000" cy="44935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l">
              <a:buFont typeface="Wingdings" panose="05000000000000000000" pitchFamily="2" charset="2"/>
              <a:buChar char="q"/>
            </a:pPr>
            <a:r>
              <a:rPr lang="ru-RU" sz="1600" dirty="0"/>
              <a:t>Идея</a:t>
            </a:r>
          </a:p>
          <a:p>
            <a:pPr marL="742950" lvl="1" indent="-285750" algn="l">
              <a:buFont typeface="Courier New" panose="02070309020205020404" pitchFamily="49" charset="0"/>
              <a:buChar char="o"/>
            </a:pPr>
            <a:r>
              <a:rPr lang="ru-RU" sz="1600" dirty="0"/>
              <a:t>Зашифровать информацию (в том числе ПО), нарушив тем самым ее доступность</a:t>
            </a:r>
          </a:p>
          <a:p>
            <a:pPr marL="742950" lvl="1" indent="-285750" algn="l">
              <a:buFont typeface="Courier New" panose="02070309020205020404" pitchFamily="49" charset="0"/>
              <a:buChar char="o"/>
            </a:pPr>
            <a:endParaRPr lang="ru-RU" sz="1600" dirty="0"/>
          </a:p>
          <a:p>
            <a:pPr marL="285750" indent="-285750" algn="l">
              <a:buFont typeface="Wingdings" panose="05000000000000000000" pitchFamily="2" charset="2"/>
              <a:buChar char="q"/>
            </a:pPr>
            <a:r>
              <a:rPr lang="ru-RU" sz="1600" dirty="0"/>
              <a:t>Принцип работы</a:t>
            </a:r>
          </a:p>
          <a:p>
            <a:pPr marL="742950" lvl="1" indent="-285750" algn="l">
              <a:buFont typeface="Courier New" panose="02070309020205020404" pitchFamily="49" charset="0"/>
              <a:buChar char="o"/>
            </a:pPr>
            <a:r>
              <a:rPr lang="ru-RU" sz="1600" dirty="0"/>
              <a:t>Начать работать сразу после установки (как правило)</a:t>
            </a:r>
            <a:endParaRPr lang="en-US" sz="1600" dirty="0"/>
          </a:p>
          <a:p>
            <a:pPr marL="742950" lvl="1" indent="-285750" algn="l">
              <a:buFont typeface="Courier New" panose="02070309020205020404" pitchFamily="49" charset="0"/>
              <a:buChar char="o"/>
            </a:pPr>
            <a:r>
              <a:rPr lang="ru-RU" sz="1600" dirty="0"/>
              <a:t>Выбрать информацию для зашифровки (документ, программу, </a:t>
            </a:r>
            <a:r>
              <a:rPr lang="en-US" sz="1600" dirty="0"/>
              <a:t>HDD</a:t>
            </a:r>
            <a:r>
              <a:rPr lang="ru-RU" sz="1600" dirty="0"/>
              <a:t> и др.)</a:t>
            </a:r>
          </a:p>
          <a:p>
            <a:pPr marL="742950" lvl="1" indent="-285750" algn="l">
              <a:buFont typeface="Courier New" panose="02070309020205020404" pitchFamily="49" charset="0"/>
              <a:buChar char="o"/>
            </a:pPr>
            <a:r>
              <a:rPr lang="ru-RU" sz="1600" dirty="0"/>
              <a:t>Произвести зашифровку</a:t>
            </a:r>
          </a:p>
          <a:p>
            <a:pPr marL="742950" lvl="1" indent="-285750" algn="l">
              <a:buFont typeface="Courier New" panose="02070309020205020404" pitchFamily="49" charset="0"/>
              <a:buChar char="o"/>
            </a:pPr>
            <a:r>
              <a:rPr lang="ru-RU" sz="1600" dirty="0"/>
              <a:t>В случае больших объемов шифровать постепенно, скрывая сам процесс</a:t>
            </a:r>
          </a:p>
          <a:p>
            <a:pPr marL="742950" lvl="1" indent="-285750" algn="l">
              <a:buFont typeface="Courier New" panose="02070309020205020404" pitchFamily="49" charset="0"/>
              <a:buChar char="o"/>
            </a:pPr>
            <a:endParaRPr lang="ru-RU" sz="1600" dirty="0"/>
          </a:p>
          <a:p>
            <a:pPr marL="285750" indent="-285750" algn="l">
              <a:buFont typeface="Wingdings" panose="05000000000000000000" pitchFamily="2" charset="2"/>
              <a:buChar char="q"/>
            </a:pPr>
            <a:r>
              <a:rPr lang="ru-RU" sz="1600" dirty="0"/>
              <a:t>Пример (из жизни)</a:t>
            </a:r>
          </a:p>
          <a:p>
            <a:pPr marL="742950" lvl="1" indent="-285750" algn="l">
              <a:buFont typeface="Courier New" panose="02070309020205020404" pitchFamily="49" charset="0"/>
              <a:buChar char="o"/>
            </a:pPr>
            <a:r>
              <a:rPr lang="ru-RU" sz="1600" dirty="0"/>
              <a:t>Вирус </a:t>
            </a:r>
            <a:r>
              <a:rPr lang="en-US" sz="1600" i="1" dirty="0" err="1"/>
              <a:t>OneHalf</a:t>
            </a:r>
            <a:r>
              <a:rPr lang="en-US" sz="1600" dirty="0"/>
              <a:t> </a:t>
            </a:r>
            <a:r>
              <a:rPr lang="ru-RU" sz="1600" dirty="0"/>
              <a:t>под </a:t>
            </a:r>
            <a:r>
              <a:rPr lang="en-US" sz="1600" dirty="0"/>
              <a:t>MSDOS</a:t>
            </a:r>
          </a:p>
          <a:p>
            <a:pPr marL="1200150" lvl="2" indent="-285750" algn="l">
              <a:buFont typeface="Wingdings" panose="05000000000000000000" pitchFamily="2" charset="2"/>
              <a:buChar char="§"/>
            </a:pPr>
            <a:r>
              <a:rPr lang="ru-RU" sz="1600" dirty="0"/>
              <a:t>Шифровал целиком </a:t>
            </a:r>
            <a:r>
              <a:rPr lang="en-US" sz="1600" dirty="0"/>
              <a:t>HDD</a:t>
            </a:r>
          </a:p>
          <a:p>
            <a:pPr marL="1200150" lvl="2" indent="-285750" algn="l">
              <a:buFont typeface="Wingdings" panose="05000000000000000000" pitchFamily="2" charset="2"/>
              <a:buChar char="§"/>
            </a:pPr>
            <a:r>
              <a:rPr lang="ru-RU" sz="1600" dirty="0"/>
              <a:t>При обращении ОС к зашифрованной части корректно ее расшифровывал</a:t>
            </a:r>
          </a:p>
          <a:p>
            <a:pPr marL="1200150" lvl="2" indent="-285750" algn="l">
              <a:buFont typeface="Wingdings" panose="05000000000000000000" pitchFamily="2" charset="2"/>
              <a:buChar char="§"/>
            </a:pPr>
            <a:r>
              <a:rPr lang="ru-RU" sz="1600" dirty="0"/>
              <a:t>После зашифровки половины </a:t>
            </a:r>
            <a:r>
              <a:rPr lang="en-US" sz="1600" dirty="0"/>
              <a:t>HDD</a:t>
            </a:r>
            <a:r>
              <a:rPr lang="ru-RU" sz="1600" dirty="0"/>
              <a:t> выдавал на экран сообщение</a:t>
            </a:r>
            <a:r>
              <a:rPr lang="en-US" sz="1600" dirty="0"/>
              <a:t>:</a:t>
            </a:r>
          </a:p>
          <a:p>
            <a:pPr marL="1200150" lvl="2" indent="-285750" algn="l">
              <a:buFont typeface="Wingdings" panose="05000000000000000000" pitchFamily="2" charset="2"/>
              <a:buChar char="§"/>
            </a:pPr>
            <a:endParaRPr lang="en-US" sz="1600" dirty="0"/>
          </a:p>
          <a:p>
            <a:pPr marL="1200150" lvl="2" indent="-285750" algn="l">
              <a:buFont typeface="Wingdings" panose="05000000000000000000" pitchFamily="2" charset="2"/>
              <a:buChar char="§"/>
            </a:pPr>
            <a:r>
              <a:rPr lang="ru-RU" sz="1600" dirty="0"/>
              <a:t>Просто удалить вирус было нельзя, так как доступ к информации пропал бы</a:t>
            </a:r>
          </a:p>
          <a:p>
            <a:pPr marL="742950" lvl="1" indent="-285750" algn="l">
              <a:buFont typeface="Courier New" panose="02070309020205020404" pitchFamily="49" charset="0"/>
              <a:buChar char="o"/>
            </a:pPr>
            <a:endParaRPr lang="ru-RU" sz="1600" dirty="0"/>
          </a:p>
          <a:p>
            <a:pPr marL="285750" indent="-285750" algn="l">
              <a:buFont typeface="Wingdings" panose="05000000000000000000" pitchFamily="2" charset="2"/>
              <a:buChar char="q"/>
            </a:pPr>
            <a:r>
              <a:rPr lang="ru-RU" sz="1600" dirty="0"/>
              <a:t>Пример (из С++</a:t>
            </a:r>
            <a:r>
              <a:rPr lang="en-US" sz="1600" dirty="0"/>
              <a:t> </a:t>
            </a:r>
            <a:r>
              <a:rPr lang="ru-RU" sz="1600" dirty="0"/>
              <a:t>кода)</a:t>
            </a:r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id="{8C47B169-9272-4B2F-BE52-19886A3E55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27784" y="5301208"/>
            <a:ext cx="6336704" cy="1200329"/>
          </a:xfrm>
          <a:prstGeom prst="rect">
            <a:avLst/>
          </a:prstGeom>
          <a:ln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void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kumimoji="0" lang="en-US" altLang="en-US" sz="12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MalwareThread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() {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kumimoji="0" lang="en-US" altLang="en-US" sz="1200" b="0" i="1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Consolas" panose="020B0609020204030204" pitchFamily="49" charset="0"/>
              </a:rPr>
              <a:t>byte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[] 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80"/>
                </a:solidFill>
                <a:effectLst/>
                <a:latin typeface="Consolas" panose="020B0609020204030204" pitchFamily="49" charset="0"/>
              </a:rPr>
              <a:t>bytes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= </a:t>
            </a:r>
            <a:r>
              <a:rPr kumimoji="0" lang="en-US" altLang="en-US" sz="12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ReadFileContent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80"/>
                </a:solidFill>
                <a:effectLst/>
                <a:latin typeface="Consolas" panose="020B0609020204030204" pitchFamily="49" charset="0"/>
              </a:rPr>
              <a:t>position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BLOCK_SIZE);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80"/>
                </a:solidFill>
                <a:effectLst/>
                <a:latin typeface="Consolas" panose="020B0609020204030204" pitchFamily="49" charset="0"/>
              </a:rPr>
              <a:t>bytes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= </a:t>
            </a:r>
            <a:r>
              <a:rPr kumimoji="0" lang="en-US" altLang="en-US" sz="12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EncodeByCypher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80"/>
                </a:solidFill>
                <a:effectLst/>
                <a:latin typeface="Consolas" panose="020B0609020204030204" pitchFamily="49" charset="0"/>
              </a:rPr>
              <a:t>bytes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80"/>
                </a:solidFill>
                <a:effectLst/>
                <a:latin typeface="Consolas" panose="020B0609020204030204" pitchFamily="49" charset="0"/>
              </a:rPr>
              <a:t>length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en-US" sz="12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    </a:t>
            </a:r>
            <a:r>
              <a:rPr kumimoji="0" lang="en-US" altLang="en-US" sz="12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WriteFileContent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alt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bytes, 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80"/>
                </a:solidFill>
                <a:effectLst/>
                <a:latin typeface="Consolas" panose="020B0609020204030204" pitchFamily="49" charset="0"/>
              </a:rPr>
              <a:t>position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BLOCK_SIZE);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80"/>
                </a:solidFill>
                <a:effectLst/>
                <a:latin typeface="Consolas" panose="020B0609020204030204" pitchFamily="49" charset="0"/>
              </a:rPr>
              <a:t>position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+= BLOCK_SIZE;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}</a:t>
            </a:r>
            <a:endParaRPr kumimoji="0" lang="en-US" altLang="en-US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9219" name="Picture 3" descr="ÐÐ°ÑÑÐ¸Ð½ÐºÐ¸ Ð¿Ð¾ Ð·Ð°Ð¿ÑÐ¾ÑÑ msdos">
            <a:extLst>
              <a:ext uri="{FF2B5EF4-FFF2-40B4-BE49-F238E27FC236}">
                <a16:creationId xmlns:a16="http://schemas.microsoft.com/office/drawing/2014/main" id="{A9F71AE5-ABBE-422C-A1CC-FCC08404209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24807" y="3140968"/>
            <a:ext cx="1639682" cy="9207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BA558AC6-5406-49B6-BE62-28A7694D2C73}"/>
              </a:ext>
            </a:extLst>
          </p:cNvPr>
          <p:cNvSpPr/>
          <p:nvPr/>
        </p:nvSpPr>
        <p:spPr bwMode="auto">
          <a:xfrm>
            <a:off x="1259632" y="4589526"/>
            <a:ext cx="7704856" cy="252000"/>
          </a:xfrm>
          <a:prstGeom prst="rect">
            <a:avLst/>
          </a:prstGeom>
          <a:solidFill>
            <a:schemeClr val="bg1">
              <a:lumMod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r>
              <a:rPr lang="en-US" sz="1600" dirty="0">
                <a:solidFill>
                  <a:schemeClr val="bg1"/>
                </a:solidFill>
                <a:latin typeface="Consolas" panose="020B0609020204030204" pitchFamily="49" charset="0"/>
              </a:rPr>
              <a:t>Dis is one half. Press any key to continue ...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287507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C8EE595-1A28-4AE2-86F2-87D951B90C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Вредоносное ПО - </a:t>
            </a:r>
            <a:r>
              <a:rPr lang="ru-RU" dirty="0" err="1"/>
              <a:t>Майнер</a:t>
            </a: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C932516-70EF-4271-B188-804429601B17}"/>
              </a:ext>
            </a:extLst>
          </p:cNvPr>
          <p:cNvSpPr txBox="1"/>
          <p:nvPr/>
        </p:nvSpPr>
        <p:spPr>
          <a:xfrm>
            <a:off x="0" y="6605373"/>
            <a:ext cx="9143999" cy="25391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l"/>
            <a:r>
              <a:rPr lang="en-US" sz="1050" i="1" dirty="0"/>
              <a:t>//</a:t>
            </a:r>
            <a:r>
              <a:rPr lang="ru-RU" sz="1050" i="1" dirty="0"/>
              <a:t>  Криптовалюта – цифровая валюта, для работы которой (в т.ч. генерации) используются сложные криптографические вычисления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3431A76B-179A-43EC-8D7F-75C066B58308}"/>
              </a:ext>
            </a:extLst>
          </p:cNvPr>
          <p:cNvSpPr/>
          <p:nvPr/>
        </p:nvSpPr>
        <p:spPr>
          <a:xfrm>
            <a:off x="0" y="1124744"/>
            <a:ext cx="914400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l">
              <a:buFont typeface="Wingdings" panose="05000000000000000000" pitchFamily="2" charset="2"/>
              <a:buChar char="q"/>
            </a:pPr>
            <a:r>
              <a:rPr lang="ru-RU" sz="1600" dirty="0"/>
              <a:t>Идея</a:t>
            </a:r>
          </a:p>
          <a:p>
            <a:pPr marL="742950" lvl="1" indent="-285750" algn="l">
              <a:buFont typeface="Courier New" panose="02070309020205020404" pitchFamily="49" charset="0"/>
              <a:buChar char="o"/>
            </a:pPr>
            <a:r>
              <a:rPr lang="ru-RU" sz="1600" dirty="0"/>
              <a:t>Заработать денег за счет ресурсов чужого компьютера (оборудования, электричества, сети) путем создания криптовалюты</a:t>
            </a:r>
            <a:r>
              <a:rPr lang="en-US" sz="1600" dirty="0"/>
              <a:t>*</a:t>
            </a:r>
            <a:endParaRPr lang="ru-RU" sz="1600" dirty="0"/>
          </a:p>
          <a:p>
            <a:pPr marL="742950" lvl="1" indent="-285750" algn="l">
              <a:buFont typeface="Courier New" panose="02070309020205020404" pitchFamily="49" charset="0"/>
              <a:buChar char="o"/>
            </a:pPr>
            <a:endParaRPr lang="ru-RU" sz="1600" dirty="0"/>
          </a:p>
          <a:p>
            <a:pPr marL="285750" indent="-285750" algn="l">
              <a:buFont typeface="Wingdings" panose="05000000000000000000" pitchFamily="2" charset="2"/>
              <a:buChar char="q"/>
            </a:pPr>
            <a:r>
              <a:rPr lang="ru-RU" sz="1600" dirty="0"/>
              <a:t>Принцип работы</a:t>
            </a:r>
          </a:p>
          <a:p>
            <a:pPr marL="742950" lvl="1" indent="-285750" algn="l">
              <a:buFont typeface="Courier New" panose="02070309020205020404" pitchFamily="49" charset="0"/>
              <a:buChar char="o"/>
            </a:pPr>
            <a:r>
              <a:rPr lang="ru-RU" sz="1600" dirty="0"/>
              <a:t>Начать работать сразу после установки (как правило)</a:t>
            </a:r>
            <a:endParaRPr lang="en-US" sz="1600" dirty="0"/>
          </a:p>
          <a:p>
            <a:pPr marL="742950" lvl="1" indent="-285750" algn="l">
              <a:buFont typeface="Courier New" panose="02070309020205020404" pitchFamily="49" charset="0"/>
              <a:buChar char="o"/>
            </a:pPr>
            <a:r>
              <a:rPr lang="ru-RU" sz="1600" dirty="0"/>
              <a:t>Незаметно использовать ресурсы компьютера для вычислений</a:t>
            </a:r>
          </a:p>
          <a:p>
            <a:pPr marL="742950" lvl="1" indent="-285750" algn="l">
              <a:buFont typeface="Courier New" panose="02070309020205020404" pitchFamily="49" charset="0"/>
              <a:buChar char="o"/>
            </a:pPr>
            <a:r>
              <a:rPr lang="ru-RU" sz="1600" dirty="0"/>
              <a:t>После получения результата (криптовалюты или части)</a:t>
            </a:r>
            <a:br>
              <a:rPr lang="ru-RU" sz="1600" dirty="0"/>
            </a:br>
            <a:r>
              <a:rPr lang="ru-RU" sz="1600" dirty="0"/>
              <a:t>отправить ее по сети злоумышленнику</a:t>
            </a:r>
          </a:p>
          <a:p>
            <a:pPr marL="742950" lvl="1" indent="-285750" algn="l">
              <a:buFont typeface="Courier New" panose="02070309020205020404" pitchFamily="49" charset="0"/>
              <a:buChar char="o"/>
            </a:pPr>
            <a:r>
              <a:rPr lang="ru-RU" sz="1600" dirty="0"/>
              <a:t>Задействовать для вычисления видеокарту, когда она не используется (как вариант)</a:t>
            </a:r>
          </a:p>
          <a:p>
            <a:pPr marL="742950" lvl="1" indent="-285750" algn="l">
              <a:buFont typeface="Courier New" panose="02070309020205020404" pitchFamily="49" charset="0"/>
              <a:buChar char="o"/>
            </a:pPr>
            <a:endParaRPr lang="ru-RU" sz="1600" dirty="0"/>
          </a:p>
          <a:p>
            <a:pPr marL="285750" indent="-285750" algn="l">
              <a:buFont typeface="Wingdings" panose="05000000000000000000" pitchFamily="2" charset="2"/>
              <a:buChar char="q"/>
            </a:pPr>
            <a:r>
              <a:rPr lang="ru-RU" sz="1600" dirty="0"/>
              <a:t>Пример (из жизни)</a:t>
            </a:r>
          </a:p>
          <a:p>
            <a:pPr marL="742950" lvl="1" indent="-285750" algn="l">
              <a:buFont typeface="Courier New" panose="02070309020205020404" pitchFamily="49" charset="0"/>
              <a:buChar char="o"/>
            </a:pPr>
            <a:r>
              <a:rPr lang="ru-RU" sz="1600" dirty="0">
                <a:highlight>
                  <a:srgbClr val="D1FFD2"/>
                </a:highlight>
              </a:rPr>
              <a:t>Статистика заражения</a:t>
            </a:r>
            <a:r>
              <a:rPr lang="en-US" sz="1600" dirty="0">
                <a:highlight>
                  <a:srgbClr val="D1FFD2"/>
                </a:highlight>
              </a:rPr>
              <a:t>:</a:t>
            </a:r>
          </a:p>
          <a:p>
            <a:pPr marL="1200150" lvl="2" indent="-285750" algn="l">
              <a:buFont typeface="Wingdings" panose="05000000000000000000" pitchFamily="2" charset="2"/>
              <a:buChar char="§"/>
            </a:pPr>
            <a:r>
              <a:rPr lang="ru-RU" sz="1400" dirty="0"/>
              <a:t>CША — 0,09%, Казахстане — 14%, </a:t>
            </a:r>
            <a:r>
              <a:rPr lang="ru-RU" sz="1400" dirty="0">
                <a:solidFill>
                  <a:srgbClr val="FF0000"/>
                </a:solidFill>
              </a:rPr>
              <a:t>Россия — 18%</a:t>
            </a:r>
            <a:r>
              <a:rPr lang="ru-RU" sz="1400" dirty="0"/>
              <a:t>, Индия — 23%</a:t>
            </a:r>
            <a:endParaRPr lang="en-US" sz="1400" dirty="0"/>
          </a:p>
          <a:p>
            <a:pPr marL="742950" lvl="1" indent="-285750" algn="l">
              <a:buFont typeface="Courier New" panose="02070309020205020404" pitchFamily="49" charset="0"/>
              <a:buChar char="o"/>
            </a:pPr>
            <a:r>
              <a:rPr lang="ru-RU" sz="1600" dirty="0"/>
              <a:t>Майнинг-вирусы есть для </a:t>
            </a:r>
            <a:r>
              <a:rPr lang="en-US" sz="1600" dirty="0"/>
              <a:t>Mac, iOS</a:t>
            </a:r>
            <a:r>
              <a:rPr lang="ru-RU" sz="1600" dirty="0"/>
              <a:t> и даже обычной </a:t>
            </a:r>
            <a:r>
              <a:rPr lang="en-US" sz="1600" dirty="0"/>
              <a:t>Web</a:t>
            </a:r>
            <a:r>
              <a:rPr lang="ru-RU" sz="1600" dirty="0"/>
              <a:t>-страницы</a:t>
            </a:r>
          </a:p>
          <a:p>
            <a:pPr marL="742950" lvl="1" indent="-285750" algn="l">
              <a:buFont typeface="Courier New" panose="02070309020205020404" pitchFamily="49" charset="0"/>
              <a:buChar char="o"/>
            </a:pPr>
            <a:endParaRPr lang="ru-RU" sz="1600" dirty="0"/>
          </a:p>
          <a:p>
            <a:pPr marL="285750" indent="-285750" algn="l">
              <a:buFont typeface="Wingdings" panose="05000000000000000000" pitchFamily="2" charset="2"/>
              <a:buChar char="q"/>
            </a:pPr>
            <a:r>
              <a:rPr lang="ru-RU" sz="1600" dirty="0"/>
              <a:t>Пример (из С++</a:t>
            </a:r>
            <a:r>
              <a:rPr lang="en-US" sz="1600" dirty="0"/>
              <a:t> </a:t>
            </a:r>
            <a:r>
              <a:rPr lang="ru-RU" sz="1600" dirty="0"/>
              <a:t>кода)</a:t>
            </a:r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id="{7FEAF6FB-3236-421C-9FEC-DDD467CE61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27784" y="4941168"/>
            <a:ext cx="6336704" cy="1569660"/>
          </a:xfrm>
          <a:prstGeom prst="rect">
            <a:avLst/>
          </a:prstGeom>
          <a:ln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void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kumimoji="0" lang="en-US" altLang="en-US" sz="12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MalwareThread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() {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Consolas" panose="020B0609020204030204" pitchFamily="49" charset="0"/>
              </a:rPr>
              <a:t>Coin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kumimoji="0" lang="en-US" altLang="en-US" sz="1200" b="0" i="0" u="none" strike="noStrike" cap="none" normalizeH="0" baseline="0" dirty="0" err="1">
                <a:ln>
                  <a:noFill/>
                </a:ln>
                <a:solidFill>
                  <a:srgbClr val="000080"/>
                </a:solidFill>
                <a:effectLst/>
                <a:latin typeface="Consolas" panose="020B0609020204030204" pitchFamily="49" charset="0"/>
              </a:rPr>
              <a:t>coin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for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(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int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80"/>
                </a:solidFill>
                <a:effectLst/>
                <a:latin typeface="Consolas" panose="020B0609020204030204" pitchFamily="49" charset="0"/>
              </a:rPr>
              <a:t>n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= 0; 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80"/>
                </a:solidFill>
                <a:effectLst/>
                <a:latin typeface="Consolas" panose="020B0609020204030204" pitchFamily="49" charset="0"/>
              </a:rPr>
              <a:t>n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&lt; 100; ++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80"/>
                </a:solidFill>
                <a:effectLst/>
                <a:latin typeface="Consolas" panose="020B0609020204030204" pitchFamily="49" charset="0"/>
              </a:rPr>
              <a:t>n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 {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       </a:t>
            </a:r>
            <a:r>
              <a:rPr kumimoji="0" lang="en-US" altLang="en-US" sz="12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MiningCoinPart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alt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&amp;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80"/>
                </a:solidFill>
                <a:effectLst/>
                <a:latin typeface="Consolas" panose="020B0609020204030204" pitchFamily="49" charset="0"/>
              </a:rPr>
              <a:t>coin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80"/>
                </a:solidFill>
                <a:effectLst/>
                <a:latin typeface="Consolas" panose="020B0609020204030204" pitchFamily="49" charset="0"/>
              </a:rPr>
              <a:t>n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);</a:t>
            </a:r>
          </a:p>
          <a:p>
            <a:pPr lvl="0" algn="l" eaLnBrk="0" hangingPunct="0"/>
            <a:r>
              <a:rPr lang="en-US" alt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       </a:t>
            </a:r>
            <a:r>
              <a:rPr lang="en-US" altLang="en-US" sz="1200" dirty="0">
                <a:solidFill>
                  <a:srgbClr val="FF0000"/>
                </a:solidFill>
                <a:latin typeface="Consolas" panose="020B0609020204030204" pitchFamily="49" charset="0"/>
              </a:rPr>
              <a:t>Sleep</a:t>
            </a:r>
            <a:r>
              <a:rPr lang="en-US" alt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(1000);</a:t>
            </a:r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}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kumimoji="0" lang="en-US" altLang="en-US" sz="12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SendNetworkPacket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("192.168.1.1", </a:t>
            </a:r>
            <a:r>
              <a:rPr kumimoji="0" lang="en-US" altLang="en-US" sz="1200" b="0" i="0" u="none" strike="noStrike" cap="none" normalizeH="0" baseline="0" dirty="0" err="1">
                <a:ln>
                  <a:noFill/>
                </a:ln>
                <a:solidFill>
                  <a:srgbClr val="000080"/>
                </a:solidFill>
                <a:effectLst/>
                <a:latin typeface="Consolas" panose="020B0609020204030204" pitchFamily="49" charset="0"/>
              </a:rPr>
              <a:t>coin</a:t>
            </a:r>
            <a:r>
              <a:rPr kumimoji="0" lang="en-US" altLang="en-US" sz="1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.</a:t>
            </a:r>
            <a:r>
              <a:rPr kumimoji="0" lang="en-US" altLang="en-US" sz="1200" b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nsolas" panose="020B0609020204030204" pitchFamily="49" charset="0"/>
              </a:rPr>
              <a:t>Info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} </a:t>
            </a:r>
            <a:endParaRPr kumimoji="0" lang="en-US" altLang="en-US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1272F0C8-B687-414B-9C63-93B81940701E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524328" y="1799478"/>
            <a:ext cx="1357621" cy="1357621"/>
          </a:xfrm>
          <a:prstGeom prst="rect">
            <a:avLst/>
          </a:prstGeom>
        </p:spPr>
      </p:pic>
      <p:sp>
        <p:nvSpPr>
          <p:cNvPr id="8" name="Пузырек для мыслей: облако 7">
            <a:extLst>
              <a:ext uri="{FF2B5EF4-FFF2-40B4-BE49-F238E27FC236}">
                <a16:creationId xmlns:a16="http://schemas.microsoft.com/office/drawing/2014/main" id="{7579868F-1314-4D1E-A998-5C2A5D61B95E}"/>
              </a:ext>
            </a:extLst>
          </p:cNvPr>
          <p:cNvSpPr/>
          <p:nvPr/>
        </p:nvSpPr>
        <p:spPr bwMode="auto">
          <a:xfrm>
            <a:off x="6838460" y="3652986"/>
            <a:ext cx="2126028" cy="1063494"/>
          </a:xfrm>
          <a:prstGeom prst="cloudCallout">
            <a:avLst>
              <a:gd name="adj1" fmla="val -63748"/>
              <a:gd name="adj2" fmla="val 12058"/>
            </a:avLst>
          </a:prstGeom>
          <a:solidFill>
            <a:schemeClr val="accent2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ru-RU" sz="1400" dirty="0"/>
              <a:t>Отчет «Лаборатории Касперского»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925380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2" name="Text Box 4">
            <a:extLst>
              <a:ext uri="{FF2B5EF4-FFF2-40B4-BE49-F238E27FC236}">
                <a16:creationId xmlns:a16="http://schemas.microsoft.com/office/drawing/2014/main" id="{F2BDAA81-8857-4F6C-BE9B-13055BBDEA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13038" y="5927725"/>
            <a:ext cx="3001962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en-US" altLang="en-US" sz="2000" b="1">
                <a:solidFill>
                  <a:schemeClr val="bg1"/>
                </a:solidFill>
              </a:rPr>
              <a:t>www.themegallery.com</a:t>
            </a:r>
          </a:p>
        </p:txBody>
      </p:sp>
      <p:sp>
        <p:nvSpPr>
          <p:cNvPr id="104453" name="WordArt 5">
            <a:extLst>
              <a:ext uri="{FF2B5EF4-FFF2-40B4-BE49-F238E27FC236}">
                <a16:creationId xmlns:a16="http://schemas.microsoft.com/office/drawing/2014/main" id="{25FB12F3-7DAB-4711-A5C3-4C2A4FC0048A}"/>
              </a:ext>
            </a:extLst>
          </p:cNvPr>
          <p:cNvSpPr>
            <a:spLocks noChangeArrowheads="1" noChangeShapeType="1" noTextEdit="1"/>
          </p:cNvSpPr>
          <p:nvPr/>
        </p:nvSpPr>
        <p:spPr bwMode="gray">
          <a:xfrm>
            <a:off x="1907704" y="4120414"/>
            <a:ext cx="5841937" cy="2160240"/>
          </a:xfrm>
          <a:prstGeom prst="rect">
            <a:avLst/>
          </a:prstGeom>
          <a:solidFill>
            <a:schemeClr val="bg1"/>
          </a:solidFill>
        </p:spPr>
        <p:txBody>
          <a:bodyPr wrap="none" fromWordArt="1">
            <a:prstTxWarp prst="textDeflate">
              <a:avLst>
                <a:gd name="adj" fmla="val 0"/>
              </a:avLst>
            </a:prstTxWarp>
          </a:bodyPr>
          <a:lstStyle/>
          <a:p>
            <a:r>
              <a:rPr lang="ru-RU" sz="3600" b="1" kern="10" dirty="0">
                <a:ln w="28575">
                  <a:solidFill>
                    <a:schemeClr val="bg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chemeClr val="hlink"/>
                    </a:gs>
                    <a:gs pos="100000">
                      <a:schemeClr val="accent1"/>
                    </a:gs>
                  </a:gsLst>
                  <a:lin ang="0" scaled="1"/>
                </a:gradFill>
                <a:effectLst>
                  <a:outerShdw dist="53882" dir="2700000" algn="ctr" rotWithShape="0">
                    <a:schemeClr val="tx2">
                      <a:alpha val="50000"/>
                    </a:schemeClr>
                  </a:outerShdw>
                </a:effectLst>
                <a:cs typeface="Arial" panose="020B0604020202020204" pitchFamily="34" charset="0"/>
              </a:rPr>
              <a:t>Перерыв</a:t>
            </a:r>
          </a:p>
          <a:p>
            <a:r>
              <a:rPr lang="ru-RU" sz="3600" b="1" kern="10" dirty="0">
                <a:ln w="28575">
                  <a:solidFill>
                    <a:schemeClr val="bg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chemeClr val="hlink"/>
                    </a:gs>
                    <a:gs pos="100000">
                      <a:schemeClr val="accent1"/>
                    </a:gs>
                  </a:gsLst>
                  <a:lin ang="0" scaled="1"/>
                </a:gradFill>
                <a:effectLst>
                  <a:outerShdw dist="53882" dir="2700000" algn="ctr" rotWithShape="0">
                    <a:schemeClr val="tx2">
                      <a:alpha val="50000"/>
                    </a:schemeClr>
                  </a:outerShdw>
                </a:effectLst>
                <a:cs typeface="Arial" panose="020B0604020202020204" pitchFamily="34" charset="0"/>
              </a:rPr>
              <a:t>5 минут</a:t>
            </a:r>
            <a:endParaRPr lang="en-US" sz="3600" b="1" kern="10" dirty="0">
              <a:ln w="28575">
                <a:solidFill>
                  <a:schemeClr val="bg1"/>
                </a:solidFill>
                <a:round/>
                <a:headEnd/>
                <a:tailEnd/>
              </a:ln>
              <a:gradFill rotWithShape="1">
                <a:gsLst>
                  <a:gs pos="0">
                    <a:schemeClr val="hlink"/>
                  </a:gs>
                  <a:gs pos="100000">
                    <a:schemeClr val="accent1"/>
                  </a:gs>
                </a:gsLst>
                <a:lin ang="0" scaled="1"/>
              </a:gradFill>
              <a:effectLst>
                <a:outerShdw dist="53882" dir="2700000" algn="ctr" rotWithShape="0">
                  <a:schemeClr val="tx2">
                    <a:alpha val="50000"/>
                  </a:schemeClr>
                </a:outerShdw>
              </a:effectLst>
              <a:cs typeface="Arial" panose="020B0604020202020204" pitchFamily="34" charset="0"/>
            </a:endParaRPr>
          </a:p>
        </p:txBody>
      </p:sp>
      <p:sp>
        <p:nvSpPr>
          <p:cNvPr id="5" name="Подзаголовок 2">
            <a:extLst>
              <a:ext uri="{FF2B5EF4-FFF2-40B4-BE49-F238E27FC236}">
                <a16:creationId xmlns:a16="http://schemas.microsoft.com/office/drawing/2014/main" id="{EED396FE-FC16-4CDE-A64A-DB4E65DE54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00200" y="3276600"/>
            <a:ext cx="6324600" cy="381000"/>
          </a:xfrm>
        </p:spPr>
        <p:txBody>
          <a:bodyPr/>
          <a:lstStyle/>
          <a:p>
            <a:r>
              <a:rPr lang="ru-RU" dirty="0"/>
              <a:t>Защита программ и данных</a:t>
            </a:r>
            <a:endParaRPr lang="en-US" dirty="0"/>
          </a:p>
        </p:txBody>
      </p:sp>
      <p:sp>
        <p:nvSpPr>
          <p:cNvPr id="9" name="Rectangle 2">
            <a:extLst>
              <a:ext uri="{FF2B5EF4-FFF2-40B4-BE49-F238E27FC236}">
                <a16:creationId xmlns:a16="http://schemas.microsoft.com/office/drawing/2014/main" id="{E99531F1-999C-4639-B463-C7D7F29CB88A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752600" y="1800225"/>
            <a:ext cx="6923856" cy="1012825"/>
          </a:xfrm>
        </p:spPr>
        <p:txBody>
          <a:bodyPr/>
          <a:lstStyle/>
          <a:p>
            <a:r>
              <a:rPr lang="ru-RU" altLang="en-US" sz="2000" dirty="0"/>
              <a:t>Лекция </a:t>
            </a:r>
            <a:r>
              <a:rPr lang="en-US" altLang="en-US" sz="2000" dirty="0"/>
              <a:t>7</a:t>
            </a:r>
            <a:r>
              <a:rPr lang="ru-RU" altLang="en-US" sz="2000" dirty="0"/>
              <a:t>.</a:t>
            </a:r>
            <a:r>
              <a:rPr lang="ru-RU" altLang="en-US" sz="2400" dirty="0"/>
              <a:t/>
            </a:r>
            <a:br>
              <a:rPr lang="ru-RU" altLang="en-US" sz="2400" dirty="0"/>
            </a:br>
            <a:r>
              <a:rPr lang="ru-RU" altLang="en-US" sz="2800" dirty="0"/>
              <a:t>Анализ программного кода</a:t>
            </a:r>
            <a:br>
              <a:rPr lang="ru-RU" altLang="en-US" sz="2800" dirty="0"/>
            </a:br>
            <a:r>
              <a:rPr lang="ru-RU" altLang="en-US" sz="2800" dirty="0"/>
              <a:t>и данных</a:t>
            </a:r>
            <a:r>
              <a:rPr lang="en-US" altLang="en-US" sz="2800" dirty="0"/>
              <a:t/>
            </a:r>
            <a:br>
              <a:rPr lang="en-US" altLang="en-US" sz="2800" dirty="0"/>
            </a:br>
            <a:r>
              <a:rPr lang="ru-RU" altLang="en-US" sz="2000" dirty="0"/>
              <a:t>Вредоносное программное обеспечение</a:t>
            </a:r>
            <a:endParaRPr lang="en-US" altLang="en-US" sz="2400" dirty="0"/>
          </a:p>
        </p:txBody>
      </p:sp>
    </p:spTree>
    <p:extLst>
      <p:ext uri="{BB962C8B-B14F-4D97-AF65-F5344CB8AC3E}">
        <p14:creationId xmlns:p14="http://schemas.microsoft.com/office/powerpoint/2010/main" val="2277352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44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44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44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2" name="Text Box 4">
            <a:extLst>
              <a:ext uri="{FF2B5EF4-FFF2-40B4-BE49-F238E27FC236}">
                <a16:creationId xmlns:a16="http://schemas.microsoft.com/office/drawing/2014/main" id="{F2BDAA81-8857-4F6C-BE9B-13055BBDEA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13038" y="5927725"/>
            <a:ext cx="3001962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en-US" altLang="en-US" sz="2000" b="1">
                <a:solidFill>
                  <a:schemeClr val="bg1"/>
                </a:solidFill>
              </a:rPr>
              <a:t>www.themegallery.com</a:t>
            </a:r>
          </a:p>
        </p:txBody>
      </p:sp>
      <p:sp>
        <p:nvSpPr>
          <p:cNvPr id="104453" name="WordArt 5">
            <a:extLst>
              <a:ext uri="{FF2B5EF4-FFF2-40B4-BE49-F238E27FC236}">
                <a16:creationId xmlns:a16="http://schemas.microsoft.com/office/drawing/2014/main" id="{25FB12F3-7DAB-4711-A5C3-4C2A4FC0048A}"/>
              </a:ext>
            </a:extLst>
          </p:cNvPr>
          <p:cNvSpPr>
            <a:spLocks noChangeArrowheads="1" noChangeShapeType="1" noTextEdit="1"/>
          </p:cNvSpPr>
          <p:nvPr/>
        </p:nvSpPr>
        <p:spPr bwMode="gray">
          <a:xfrm>
            <a:off x="1907704" y="4120414"/>
            <a:ext cx="5841937" cy="2160240"/>
          </a:xfrm>
          <a:prstGeom prst="rect">
            <a:avLst/>
          </a:prstGeom>
          <a:solidFill>
            <a:schemeClr val="bg1"/>
          </a:solidFill>
        </p:spPr>
        <p:txBody>
          <a:bodyPr wrap="none" fromWordArt="1">
            <a:prstTxWarp prst="textDeflate">
              <a:avLst>
                <a:gd name="adj" fmla="val 0"/>
              </a:avLst>
            </a:prstTxWarp>
          </a:bodyPr>
          <a:lstStyle/>
          <a:p>
            <a:r>
              <a:rPr lang="ru-RU" sz="3600" b="1" kern="10" dirty="0">
                <a:ln w="28575">
                  <a:solidFill>
                    <a:schemeClr val="bg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chemeClr val="hlink"/>
                    </a:gs>
                    <a:gs pos="100000">
                      <a:schemeClr val="accent1"/>
                    </a:gs>
                  </a:gsLst>
                  <a:lin ang="0" scaled="1"/>
                </a:gradFill>
                <a:effectLst>
                  <a:outerShdw dist="53882" dir="2700000" algn="ctr" rotWithShape="0">
                    <a:schemeClr val="tx2">
                      <a:alpha val="50000"/>
                    </a:schemeClr>
                  </a:outerShdw>
                </a:effectLst>
                <a:cs typeface="Arial" panose="020B0604020202020204" pitchFamily="34" charset="0"/>
              </a:rPr>
              <a:t>Практическое</a:t>
            </a:r>
            <a:br>
              <a:rPr lang="ru-RU" sz="3600" b="1" kern="10" dirty="0">
                <a:ln w="28575">
                  <a:solidFill>
                    <a:schemeClr val="bg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chemeClr val="hlink"/>
                    </a:gs>
                    <a:gs pos="100000">
                      <a:schemeClr val="accent1"/>
                    </a:gs>
                  </a:gsLst>
                  <a:lin ang="0" scaled="1"/>
                </a:gradFill>
                <a:effectLst>
                  <a:outerShdw dist="53882" dir="2700000" algn="ctr" rotWithShape="0">
                    <a:schemeClr val="tx2">
                      <a:alpha val="50000"/>
                    </a:schemeClr>
                  </a:outerShdw>
                </a:effectLst>
                <a:cs typeface="Arial" panose="020B0604020202020204" pitchFamily="34" charset="0"/>
              </a:rPr>
            </a:br>
            <a:r>
              <a:rPr lang="ru-RU" sz="3600" b="1" kern="10" dirty="0">
                <a:ln w="28575">
                  <a:solidFill>
                    <a:schemeClr val="bg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chemeClr val="hlink"/>
                    </a:gs>
                    <a:gs pos="100000">
                      <a:schemeClr val="accent1"/>
                    </a:gs>
                  </a:gsLst>
                  <a:lin ang="0" scaled="1"/>
                </a:gradFill>
                <a:effectLst>
                  <a:outerShdw dist="53882" dir="2700000" algn="ctr" rotWithShape="0">
                    <a:schemeClr val="tx2">
                      <a:alpha val="50000"/>
                    </a:schemeClr>
                  </a:outerShdw>
                </a:effectLst>
                <a:cs typeface="Arial" panose="020B0604020202020204" pitchFamily="34" charset="0"/>
              </a:rPr>
              <a:t>задание</a:t>
            </a:r>
            <a:endParaRPr lang="en-US" sz="3600" b="1" kern="10" dirty="0">
              <a:ln w="28575">
                <a:solidFill>
                  <a:schemeClr val="bg1"/>
                </a:solidFill>
                <a:round/>
                <a:headEnd/>
                <a:tailEnd/>
              </a:ln>
              <a:gradFill rotWithShape="1">
                <a:gsLst>
                  <a:gs pos="0">
                    <a:schemeClr val="hlink"/>
                  </a:gs>
                  <a:gs pos="100000">
                    <a:schemeClr val="accent1"/>
                  </a:gs>
                </a:gsLst>
                <a:lin ang="0" scaled="1"/>
              </a:gradFill>
              <a:effectLst>
                <a:outerShdw dist="53882" dir="2700000" algn="ctr" rotWithShape="0">
                  <a:schemeClr val="tx2">
                    <a:alpha val="50000"/>
                  </a:schemeClr>
                </a:outerShdw>
              </a:effectLst>
              <a:cs typeface="Arial" panose="020B0604020202020204" pitchFamily="34" charset="0"/>
            </a:endParaRPr>
          </a:p>
        </p:txBody>
      </p:sp>
      <p:sp>
        <p:nvSpPr>
          <p:cNvPr id="5" name="Подзаголовок 2">
            <a:extLst>
              <a:ext uri="{FF2B5EF4-FFF2-40B4-BE49-F238E27FC236}">
                <a16:creationId xmlns:a16="http://schemas.microsoft.com/office/drawing/2014/main" id="{EED396FE-FC16-4CDE-A64A-DB4E65DE54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00200" y="3276600"/>
            <a:ext cx="6324600" cy="381000"/>
          </a:xfrm>
        </p:spPr>
        <p:txBody>
          <a:bodyPr/>
          <a:lstStyle/>
          <a:p>
            <a:r>
              <a:rPr lang="ru-RU" dirty="0"/>
              <a:t>Защита программ и данных</a:t>
            </a:r>
            <a:endParaRPr lang="en-US" dirty="0"/>
          </a:p>
        </p:txBody>
      </p:sp>
      <p:sp>
        <p:nvSpPr>
          <p:cNvPr id="8" name="Rectangle 2">
            <a:extLst>
              <a:ext uri="{FF2B5EF4-FFF2-40B4-BE49-F238E27FC236}">
                <a16:creationId xmlns:a16="http://schemas.microsoft.com/office/drawing/2014/main" id="{DC6C762E-B0CF-47FD-954A-0A41E1EE384B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752600" y="1800225"/>
            <a:ext cx="6923856" cy="1012825"/>
          </a:xfrm>
        </p:spPr>
        <p:txBody>
          <a:bodyPr/>
          <a:lstStyle/>
          <a:p>
            <a:r>
              <a:rPr lang="ru-RU" altLang="en-US" sz="2000" dirty="0"/>
              <a:t>Лекция </a:t>
            </a:r>
            <a:r>
              <a:rPr lang="en-US" altLang="en-US" sz="2000" dirty="0"/>
              <a:t>7</a:t>
            </a:r>
            <a:r>
              <a:rPr lang="ru-RU" altLang="en-US" sz="2000" dirty="0"/>
              <a:t>.</a:t>
            </a:r>
            <a:r>
              <a:rPr lang="ru-RU" altLang="en-US" sz="2400" dirty="0"/>
              <a:t/>
            </a:r>
            <a:br>
              <a:rPr lang="ru-RU" altLang="en-US" sz="2400" dirty="0"/>
            </a:br>
            <a:r>
              <a:rPr lang="ru-RU" altLang="en-US" sz="2800" dirty="0"/>
              <a:t>Анализ программного кода</a:t>
            </a:r>
            <a:br>
              <a:rPr lang="ru-RU" altLang="en-US" sz="2800" dirty="0"/>
            </a:br>
            <a:r>
              <a:rPr lang="ru-RU" altLang="en-US" sz="2800" dirty="0"/>
              <a:t>и данных</a:t>
            </a:r>
            <a:r>
              <a:rPr lang="en-US" altLang="en-US" sz="2800" dirty="0"/>
              <a:t/>
            </a:r>
            <a:br>
              <a:rPr lang="en-US" altLang="en-US" sz="2800" dirty="0"/>
            </a:br>
            <a:r>
              <a:rPr lang="ru-RU" altLang="en-US" sz="2000" dirty="0"/>
              <a:t>Вредоносное программное обеспечение</a:t>
            </a:r>
            <a:endParaRPr lang="en-US" altLang="en-US" sz="2400" dirty="0"/>
          </a:p>
        </p:txBody>
      </p:sp>
    </p:spTree>
    <p:extLst>
      <p:ext uri="{BB962C8B-B14F-4D97-AF65-F5344CB8AC3E}">
        <p14:creationId xmlns:p14="http://schemas.microsoft.com/office/powerpoint/2010/main" val="26369563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44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44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44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C8EE595-1A28-4AE2-86F2-87D951B90C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457200"/>
            <a:ext cx="7391400" cy="487363"/>
          </a:xfrm>
        </p:spPr>
        <p:txBody>
          <a:bodyPr/>
          <a:lstStyle/>
          <a:p>
            <a:r>
              <a:rPr lang="ru-RU" dirty="0"/>
              <a:t>Задание на практику – 1</a:t>
            </a:r>
            <a:endParaRPr lang="en-US" dirty="0"/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10D6E382-AA99-4B51-8B18-3C496B0876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626" y="1124743"/>
            <a:ext cx="12655330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47579971-16EF-4A62-8112-3A7162EABB18}"/>
              </a:ext>
            </a:extLst>
          </p:cNvPr>
          <p:cNvSpPr/>
          <p:nvPr/>
        </p:nvSpPr>
        <p:spPr>
          <a:xfrm>
            <a:off x="179512" y="1350642"/>
            <a:ext cx="8712968" cy="29546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l">
              <a:buFont typeface="Wingdings" panose="05000000000000000000" pitchFamily="2" charset="2"/>
              <a:buChar char="v"/>
            </a:pPr>
            <a:r>
              <a:rPr lang="ru-RU" dirty="0"/>
              <a:t>Название</a:t>
            </a:r>
            <a:r>
              <a:rPr lang="en-US" dirty="0"/>
              <a:t>:</a:t>
            </a:r>
            <a:endParaRPr lang="ru-RU" dirty="0"/>
          </a:p>
          <a:p>
            <a:pPr marL="742950" lvl="1" indent="-285750" algn="l">
              <a:buFont typeface="Wingdings" panose="05000000000000000000" pitchFamily="2" charset="2"/>
              <a:buChar char="Ø"/>
            </a:pPr>
            <a:r>
              <a:rPr lang="ru-RU" sz="1600" dirty="0"/>
              <a:t>Исследование </a:t>
            </a:r>
            <a:r>
              <a:rPr lang="ru-RU" sz="1600" dirty="0" smtClean="0"/>
              <a:t>механизмов работы вредоносного ПО</a:t>
            </a:r>
            <a:r>
              <a:rPr lang="ru-RU" sz="1600" dirty="0"/>
              <a:t>*</a:t>
            </a:r>
          </a:p>
          <a:p>
            <a:pPr lvl="1" algn="l"/>
            <a:endParaRPr lang="ru-RU" dirty="0"/>
          </a:p>
          <a:p>
            <a:pPr marL="285750" indent="-285750" algn="l">
              <a:buFont typeface="Wingdings" panose="05000000000000000000" pitchFamily="2" charset="2"/>
              <a:buChar char="v"/>
            </a:pPr>
            <a:r>
              <a:rPr lang="ru-RU" dirty="0"/>
              <a:t>Цель</a:t>
            </a:r>
            <a:r>
              <a:rPr lang="en-US" dirty="0"/>
              <a:t>:</a:t>
            </a:r>
            <a:endParaRPr lang="ru-RU" dirty="0"/>
          </a:p>
          <a:p>
            <a:pPr marL="742950" lvl="1" indent="-285750" algn="l">
              <a:buFont typeface="Wingdings" panose="05000000000000000000" pitchFamily="2" charset="2"/>
              <a:buChar char="Ø"/>
            </a:pPr>
            <a:r>
              <a:rPr lang="ru-RU" sz="1600" dirty="0"/>
              <a:t>Понять, как создается и внедряется вредоносное ПО</a:t>
            </a:r>
            <a:endParaRPr lang="ru-RU" dirty="0"/>
          </a:p>
          <a:p>
            <a:pPr marL="285750" indent="-285750" algn="l">
              <a:buFont typeface="Wingdings" panose="05000000000000000000" pitchFamily="2" charset="2"/>
              <a:buChar char="v"/>
            </a:pPr>
            <a:endParaRPr lang="ru-RU" dirty="0"/>
          </a:p>
          <a:p>
            <a:pPr marL="285750" indent="-285750" algn="l">
              <a:buFont typeface="Wingdings" panose="05000000000000000000" pitchFamily="2" charset="2"/>
              <a:buChar char="v"/>
            </a:pPr>
            <a:r>
              <a:rPr lang="ru-RU" dirty="0"/>
              <a:t>Будущее применение</a:t>
            </a:r>
            <a:r>
              <a:rPr lang="en-US" dirty="0"/>
              <a:t>:</a:t>
            </a:r>
            <a:endParaRPr lang="ru-RU" dirty="0"/>
          </a:p>
          <a:p>
            <a:pPr marL="742950" lvl="1" indent="-285750" algn="l">
              <a:buFont typeface="Wingdings" panose="05000000000000000000" pitchFamily="2" charset="2"/>
              <a:buChar char="Ø"/>
            </a:pPr>
            <a:r>
              <a:rPr lang="ru-RU" sz="1600" dirty="0"/>
              <a:t>Понимание возможностей вредоносного ПО</a:t>
            </a:r>
          </a:p>
          <a:p>
            <a:pPr marL="742950" lvl="1" indent="-285750" algn="l">
              <a:buFont typeface="Wingdings" panose="05000000000000000000" pitchFamily="2" charset="2"/>
              <a:buChar char="Ø"/>
            </a:pPr>
            <a:r>
              <a:rPr lang="ru-RU" sz="1600" dirty="0"/>
              <a:t>Обнаружение в программе вредоносного кода</a:t>
            </a:r>
          </a:p>
          <a:p>
            <a:pPr marL="742950" lvl="1" indent="-285750" algn="l">
              <a:buFont typeface="Wingdings" panose="05000000000000000000" pitchFamily="2" charset="2"/>
              <a:buChar char="Ø"/>
            </a:pPr>
            <a:r>
              <a:rPr lang="ru-RU" sz="1600" dirty="0"/>
              <a:t>Умение мыслить нестандартно (как хакер-злоумышленник)</a:t>
            </a:r>
            <a:endParaRPr lang="en-US" sz="1600" dirty="0"/>
          </a:p>
          <a:p>
            <a:pPr lvl="1" algn="l"/>
            <a:endParaRPr lang="ru-RU" sz="16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B56E1FD-2FFF-42BA-BA40-E0D469F3C828}"/>
              </a:ext>
            </a:extLst>
          </p:cNvPr>
          <p:cNvSpPr txBox="1"/>
          <p:nvPr/>
        </p:nvSpPr>
        <p:spPr>
          <a:xfrm>
            <a:off x="0" y="6605373"/>
            <a:ext cx="9143999" cy="276999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l"/>
            <a:r>
              <a:rPr lang="en-US" sz="1200" i="1" dirty="0"/>
              <a:t>//</a:t>
            </a:r>
            <a:r>
              <a:rPr lang="ru-RU" sz="1200" i="1" dirty="0"/>
              <a:t> </a:t>
            </a:r>
            <a:r>
              <a:rPr lang="ru-RU" sz="1200" i="1">
                <a:solidFill>
                  <a:srgbClr val="FF0000"/>
                </a:solidFill>
              </a:rPr>
              <a:t>Создавать вредоносное </a:t>
            </a:r>
            <a:r>
              <a:rPr lang="ru-RU" sz="1200" i="1" dirty="0">
                <a:solidFill>
                  <a:srgbClr val="FF0000"/>
                </a:solidFill>
              </a:rPr>
              <a:t>ПО – незаконно!</a:t>
            </a:r>
            <a:r>
              <a:rPr lang="ru-RU" sz="1200" i="1" dirty="0"/>
              <a:t> </a:t>
            </a:r>
            <a:r>
              <a:rPr lang="ru-RU" sz="1200" i="1" dirty="0">
                <a:solidFill>
                  <a:srgbClr val="017514"/>
                </a:solidFill>
              </a:rPr>
              <a:t>Мы только исследуем возможности, чтобы создавать эффективную защиту!</a:t>
            </a:r>
          </a:p>
        </p:txBody>
      </p:sp>
    </p:spTree>
    <p:extLst>
      <p:ext uri="{BB962C8B-B14F-4D97-AF65-F5344CB8AC3E}">
        <p14:creationId xmlns:p14="http://schemas.microsoft.com/office/powerpoint/2010/main" val="3678262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C8EE595-1A28-4AE2-86F2-87D951B90C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Содержание</a:t>
            </a:r>
            <a:endParaRPr lang="en-US" dirty="0"/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D9E12CB0-441A-427F-9B7A-4CAE6DEAD5F4}"/>
              </a:ext>
            </a:extLst>
          </p:cNvPr>
          <p:cNvSpPr/>
          <p:nvPr/>
        </p:nvSpPr>
        <p:spPr>
          <a:xfrm>
            <a:off x="0" y="1196752"/>
            <a:ext cx="914400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l">
              <a:buFont typeface="Wingdings" panose="05000000000000000000" pitchFamily="2" charset="2"/>
              <a:buChar char="q"/>
            </a:pPr>
            <a:r>
              <a:rPr lang="ru-RU" sz="1600" dirty="0">
                <a:solidFill>
                  <a:srgbClr val="FF0000"/>
                </a:solidFill>
              </a:rPr>
              <a:t>Про зачет</a:t>
            </a:r>
          </a:p>
          <a:p>
            <a:pPr marL="285750" indent="-285750" algn="l">
              <a:buFont typeface="Wingdings" panose="05000000000000000000" pitchFamily="2" charset="2"/>
              <a:buChar char="q"/>
            </a:pPr>
            <a:r>
              <a:rPr lang="ru-RU" sz="1600" dirty="0"/>
              <a:t>Вредоносное ПО</a:t>
            </a:r>
          </a:p>
          <a:p>
            <a:pPr marL="285750" indent="-285750" algn="l">
              <a:buFont typeface="Wingdings" panose="05000000000000000000" pitchFamily="2" charset="2"/>
              <a:buChar char="q"/>
            </a:pPr>
            <a:r>
              <a:rPr lang="ru-RU" sz="1600" dirty="0"/>
              <a:t>Способы внедрения</a:t>
            </a:r>
          </a:p>
          <a:p>
            <a:pPr marL="285750" indent="-285750" algn="l">
              <a:buFont typeface="Wingdings" panose="05000000000000000000" pitchFamily="2" charset="2"/>
              <a:buChar char="q"/>
            </a:pPr>
            <a:r>
              <a:rPr lang="ru-RU" sz="1600" dirty="0"/>
              <a:t>Известные примеры</a:t>
            </a:r>
            <a:endParaRPr lang="en-US" sz="1600" dirty="0"/>
          </a:p>
          <a:p>
            <a:pPr marL="285750" indent="-285750" algn="l">
              <a:buFont typeface="Wingdings" panose="05000000000000000000" pitchFamily="2" charset="2"/>
              <a:buChar char="q"/>
            </a:pPr>
            <a:endParaRPr lang="ru-RU" sz="1600" dirty="0"/>
          </a:p>
          <a:p>
            <a:pPr marL="285750" indent="-285750" algn="l">
              <a:buFont typeface="Wingdings" panose="05000000000000000000" pitchFamily="2" charset="2"/>
              <a:buChar char="q"/>
            </a:pPr>
            <a:r>
              <a:rPr lang="ru-RU" sz="1600" dirty="0">
                <a:solidFill>
                  <a:srgbClr val="01AF1E"/>
                </a:solidFill>
              </a:rPr>
              <a:t>Перерыв (5 минут)</a:t>
            </a:r>
          </a:p>
          <a:p>
            <a:pPr marL="285750" indent="-285750" algn="l">
              <a:buFont typeface="Wingdings" panose="05000000000000000000" pitchFamily="2" charset="2"/>
              <a:buChar char="q"/>
            </a:pPr>
            <a:r>
              <a:rPr lang="ru-RU" sz="1600" dirty="0"/>
              <a:t>Вредоносное ПО </a:t>
            </a:r>
            <a:r>
              <a:rPr lang="ru-RU" sz="1600" dirty="0" err="1"/>
              <a:t>по</a:t>
            </a:r>
            <a:r>
              <a:rPr lang="ru-RU" sz="1600" dirty="0"/>
              <a:t> принципу действия</a:t>
            </a:r>
          </a:p>
          <a:p>
            <a:pPr marL="742950" lvl="1" indent="-285750" algn="l">
              <a:buFont typeface="Courier New" panose="02070309020205020404" pitchFamily="49" charset="0"/>
              <a:buChar char="o"/>
            </a:pPr>
            <a:r>
              <a:rPr lang="ru-RU" sz="1600" dirty="0"/>
              <a:t>Логическая бомба</a:t>
            </a:r>
          </a:p>
          <a:p>
            <a:pPr marL="742950" lvl="1" indent="-285750" algn="l">
              <a:buFont typeface="Courier New" panose="02070309020205020404" pitchFamily="49" charset="0"/>
              <a:buChar char="o"/>
            </a:pPr>
            <a:r>
              <a:rPr lang="en-US" sz="1600" dirty="0"/>
              <a:t>Logger</a:t>
            </a:r>
          </a:p>
          <a:p>
            <a:pPr marL="742950" lvl="1" indent="-285750" algn="l">
              <a:buFont typeface="Courier New" panose="02070309020205020404" pitchFamily="49" charset="0"/>
              <a:buChar char="o"/>
            </a:pPr>
            <a:r>
              <a:rPr lang="en-US" sz="1600" dirty="0"/>
              <a:t>Backdoor </a:t>
            </a:r>
            <a:r>
              <a:rPr lang="ru-RU" sz="1600" dirty="0"/>
              <a:t>(активный</a:t>
            </a:r>
            <a:r>
              <a:rPr lang="en-US" sz="1600" dirty="0"/>
              <a:t>/</a:t>
            </a:r>
            <a:r>
              <a:rPr lang="ru-RU" sz="1600" dirty="0"/>
              <a:t>пассивный)</a:t>
            </a:r>
          </a:p>
          <a:p>
            <a:pPr marL="742950" lvl="1" indent="-285750" algn="l">
              <a:buFont typeface="Courier New" panose="02070309020205020404" pitchFamily="49" charset="0"/>
              <a:buChar char="o"/>
            </a:pPr>
            <a:r>
              <a:rPr lang="en-US" sz="1600" dirty="0"/>
              <a:t>Zombie</a:t>
            </a:r>
            <a:endParaRPr lang="ru-RU" sz="1600" dirty="0"/>
          </a:p>
          <a:p>
            <a:pPr marL="742950" lvl="1" indent="-285750" algn="l">
              <a:buFont typeface="Courier New" panose="02070309020205020404" pitchFamily="49" charset="0"/>
              <a:buChar char="o"/>
            </a:pPr>
            <a:r>
              <a:rPr lang="ru-RU" sz="1600" dirty="0"/>
              <a:t>Злой шутник</a:t>
            </a:r>
          </a:p>
          <a:p>
            <a:pPr marL="742950" lvl="1" indent="-285750" algn="l">
              <a:buFont typeface="Courier New" panose="02070309020205020404" pitchFamily="49" charset="0"/>
              <a:buChar char="o"/>
            </a:pPr>
            <a:r>
              <a:rPr lang="ru-RU" sz="1600" dirty="0"/>
              <a:t>Рекламщик</a:t>
            </a:r>
          </a:p>
          <a:p>
            <a:pPr marL="742950" lvl="1" indent="-285750" algn="l">
              <a:buFont typeface="Courier New" panose="02070309020205020404" pitchFamily="49" charset="0"/>
              <a:buChar char="o"/>
            </a:pPr>
            <a:r>
              <a:rPr lang="ru-RU" sz="1600" dirty="0"/>
              <a:t>Шифратор</a:t>
            </a:r>
          </a:p>
          <a:p>
            <a:pPr marL="742950" lvl="1" indent="-285750" algn="l">
              <a:buFont typeface="Courier New" panose="02070309020205020404" pitchFamily="49" charset="0"/>
              <a:buChar char="o"/>
            </a:pPr>
            <a:r>
              <a:rPr lang="ru-RU" sz="1600" dirty="0" err="1"/>
              <a:t>Майнер</a:t>
            </a:r>
            <a:endParaRPr lang="en-US" sz="1600" dirty="0"/>
          </a:p>
          <a:p>
            <a:pPr marL="742950" lvl="1" indent="-285750" algn="l">
              <a:buFont typeface="Courier New" panose="02070309020205020404" pitchFamily="49" charset="0"/>
              <a:buChar char="o"/>
            </a:pPr>
            <a:endParaRPr lang="ru-RU" sz="1600" dirty="0"/>
          </a:p>
          <a:p>
            <a:pPr marL="285750" indent="-285750" algn="l">
              <a:buFont typeface="Wingdings" panose="05000000000000000000" pitchFamily="2" charset="2"/>
              <a:buChar char="q"/>
            </a:pPr>
            <a:r>
              <a:rPr lang="ru-RU" sz="1600" dirty="0">
                <a:solidFill>
                  <a:srgbClr val="01AF1E"/>
                </a:solidFill>
              </a:rPr>
              <a:t>Перерыв (5 минут)</a:t>
            </a:r>
          </a:p>
          <a:p>
            <a:pPr marL="285750" indent="-285750" algn="l">
              <a:buFont typeface="Wingdings" panose="05000000000000000000" pitchFamily="2" charset="2"/>
              <a:buChar char="q"/>
            </a:pPr>
            <a:r>
              <a:rPr lang="ru-RU" sz="1600" dirty="0">
                <a:solidFill>
                  <a:schemeClr val="accent1"/>
                </a:solidFill>
              </a:rPr>
              <a:t>Практическое задание</a:t>
            </a:r>
          </a:p>
          <a:p>
            <a:pPr marL="742950" lvl="1" indent="-285750" algn="l">
              <a:buFont typeface="Courier New" panose="02070309020205020404" pitchFamily="49" charset="0"/>
              <a:buChar char="o"/>
            </a:pPr>
            <a:r>
              <a:rPr lang="ru-RU" sz="1600" dirty="0"/>
              <a:t>Исследование модели нарушителя, создающего вредоносное ПО</a:t>
            </a:r>
          </a:p>
          <a:p>
            <a:pPr marL="285750" indent="-285750" algn="l">
              <a:buFont typeface="Wingdings" panose="05000000000000000000" pitchFamily="2" charset="2"/>
              <a:buChar char="q"/>
            </a:pPr>
            <a:r>
              <a:rPr lang="ru-RU" sz="1600" dirty="0"/>
              <a:t>Вопросы</a:t>
            </a:r>
          </a:p>
          <a:p>
            <a:pPr marL="285750" indent="-285750" algn="l">
              <a:buFont typeface="Wingdings" panose="05000000000000000000" pitchFamily="2" charset="2"/>
              <a:buChar char="q"/>
            </a:pPr>
            <a:endParaRPr lang="en-US" sz="16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C932516-70EF-4271-B188-804429601B17}"/>
              </a:ext>
            </a:extLst>
          </p:cNvPr>
          <p:cNvSpPr txBox="1"/>
          <p:nvPr/>
        </p:nvSpPr>
        <p:spPr>
          <a:xfrm>
            <a:off x="0" y="6605373"/>
            <a:ext cx="9143999" cy="25391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l"/>
            <a:r>
              <a:rPr lang="en-US" sz="1050" i="1" dirty="0"/>
              <a:t>//</a:t>
            </a:r>
            <a:r>
              <a:rPr lang="ru-RU" sz="1050" i="1" dirty="0"/>
              <a:t> </a:t>
            </a:r>
            <a:r>
              <a:rPr lang="en-US" sz="1050" i="1" dirty="0"/>
              <a:t> </a:t>
            </a:r>
            <a:r>
              <a:rPr lang="ru-RU" sz="1050" i="1" dirty="0">
                <a:solidFill>
                  <a:srgbClr val="FF0000"/>
                </a:solidFill>
              </a:rPr>
              <a:t>Важно</a:t>
            </a:r>
            <a:r>
              <a:rPr lang="ru-RU" sz="1050" i="1" dirty="0"/>
              <a:t>     </a:t>
            </a:r>
            <a:r>
              <a:rPr lang="ru-RU" sz="1050" i="1" dirty="0">
                <a:solidFill>
                  <a:srgbClr val="01AF1E"/>
                </a:solidFill>
              </a:rPr>
              <a:t>Приятно     </a:t>
            </a:r>
            <a:r>
              <a:rPr lang="ru-RU" sz="1050" i="1" dirty="0">
                <a:solidFill>
                  <a:schemeClr val="accent1"/>
                </a:solidFill>
              </a:rPr>
              <a:t>Полезно</a:t>
            </a:r>
          </a:p>
        </p:txBody>
      </p:sp>
    </p:spTree>
    <p:extLst>
      <p:ext uri="{BB962C8B-B14F-4D97-AF65-F5344CB8AC3E}">
        <p14:creationId xmlns:p14="http://schemas.microsoft.com/office/powerpoint/2010/main" val="197711126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C8EE595-1A28-4AE2-86F2-87D951B90C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457200"/>
            <a:ext cx="7391400" cy="487363"/>
          </a:xfrm>
        </p:spPr>
        <p:txBody>
          <a:bodyPr/>
          <a:lstStyle/>
          <a:p>
            <a:r>
              <a:rPr lang="ru-RU" dirty="0"/>
              <a:t>Задание на практику – </a:t>
            </a:r>
            <a:r>
              <a:rPr lang="en-US" dirty="0"/>
              <a:t>2</a:t>
            </a:r>
            <a:endParaRPr lang="en-US" sz="2400" dirty="0"/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10D6E382-AA99-4B51-8B18-3C496B0876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626" y="1124743"/>
            <a:ext cx="12655330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>
                <a:extLst>
                  <a:ext uri="{FF2B5EF4-FFF2-40B4-BE49-F238E27FC236}">
                    <a16:creationId xmlns:a16="http://schemas.microsoft.com/office/drawing/2014/main" id="{47579971-16EF-4A62-8112-3A7162EABB18}"/>
                  </a:ext>
                </a:extLst>
              </p:cNvPr>
              <p:cNvSpPr/>
              <p:nvPr/>
            </p:nvSpPr>
            <p:spPr>
              <a:xfrm>
                <a:off x="179512" y="1196752"/>
                <a:ext cx="8712968" cy="558614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l"/>
                <a:r>
                  <a:rPr lang="ru-RU" sz="1700" u="sng" dirty="0"/>
                  <a:t>Шаг 1.</a:t>
                </a:r>
                <a:r>
                  <a:rPr lang="ru-RU" sz="1700" dirty="0"/>
                  <a:t> Создать программу </a:t>
                </a:r>
                <a:r>
                  <a:rPr lang="en-US" sz="1700" dirty="0"/>
                  <a:t>“</a:t>
                </a:r>
                <a:r>
                  <a:rPr lang="ru-RU" sz="1700" dirty="0"/>
                  <a:t>Финансовый калькулятор</a:t>
                </a:r>
                <a:r>
                  <a:rPr lang="en-US" sz="1700" dirty="0"/>
                  <a:t>”</a:t>
                </a:r>
                <a:r>
                  <a:rPr lang="ru-RU" sz="1700" dirty="0"/>
                  <a:t> (на С</a:t>
                </a:r>
                <a:r>
                  <a:rPr lang="en-US" sz="1700" dirty="0"/>
                  <a:t>/C++/C#/</a:t>
                </a:r>
                <a:r>
                  <a:rPr lang="en-US" sz="1700" dirty="0" err="1"/>
                  <a:t>Jave</a:t>
                </a:r>
                <a:r>
                  <a:rPr lang="en-US" sz="1700" dirty="0"/>
                  <a:t>/Python/…)</a:t>
                </a:r>
                <a:endParaRPr lang="ru-RU" sz="1700" dirty="0"/>
              </a:p>
              <a:p>
                <a:pPr marL="742950" lvl="1" indent="-285750" algn="l">
                  <a:buFont typeface="Wingdings" panose="05000000000000000000" pitchFamily="2" charset="2"/>
                  <a:buChar char="q"/>
                </a:pPr>
                <a:r>
                  <a:rPr lang="ru-RU" sz="1700" dirty="0"/>
                  <a:t>Логика работы программы (Этапы 1-4)</a:t>
                </a:r>
                <a:r>
                  <a:rPr lang="en-US" sz="1700" dirty="0"/>
                  <a:t>:</a:t>
                </a:r>
              </a:p>
              <a:p>
                <a:pPr marL="1257300" lvl="2" indent="-342900" algn="l">
                  <a:buFont typeface="+mj-lt"/>
                  <a:buAutoNum type="arabicParenR"/>
                </a:pPr>
                <a:r>
                  <a:rPr lang="ru-RU" sz="1700" dirty="0"/>
                  <a:t>Пользователь вводит данные </a:t>
                </a:r>
                <a:r>
                  <a:rPr lang="en-US" sz="1700" dirty="0"/>
                  <a:t>3</a:t>
                </a:r>
                <a:r>
                  <a:rPr lang="ru-RU" sz="1700" dirty="0"/>
                  <a:t> сотрудников</a:t>
                </a:r>
                <a:r>
                  <a:rPr lang="en-US" sz="1700" dirty="0"/>
                  <a:t>:</a:t>
                </a:r>
              </a:p>
              <a:p>
                <a:pPr marL="1657350" lvl="3" indent="-285750" algn="l">
                  <a:buFont typeface="Courier New" panose="02070309020205020404" pitchFamily="49" charset="0"/>
                  <a:buChar char="o"/>
                </a:pPr>
                <a:r>
                  <a:rPr lang="ru-RU" sz="1700" dirty="0"/>
                  <a:t>Имя </a:t>
                </a:r>
                <a:r>
                  <a:rPr lang="en-US" sz="1700" dirty="0"/>
                  <a:t>(Name)</a:t>
                </a:r>
                <a:r>
                  <a:rPr lang="ru-RU" sz="1700" dirty="0"/>
                  <a:t>, Зарплата в месяц </a:t>
                </a:r>
                <a:r>
                  <a:rPr lang="en-US" sz="1700" dirty="0"/>
                  <a:t>(Pay)</a:t>
                </a:r>
                <a:r>
                  <a:rPr lang="ru-RU" sz="1700" dirty="0"/>
                  <a:t>, Время работы </a:t>
                </a:r>
                <a:r>
                  <a:rPr lang="en-US" sz="1700" dirty="0"/>
                  <a:t>(Long)</a:t>
                </a:r>
                <a:endParaRPr lang="ru-RU" sz="1700" dirty="0"/>
              </a:p>
              <a:p>
                <a:pPr marL="1657350" lvl="3" indent="-285750" algn="l">
                  <a:buFont typeface="Wingdings" panose="05000000000000000000" pitchFamily="2" charset="2"/>
                  <a:buChar char="§"/>
                </a:pPr>
                <a:endParaRPr lang="ru-RU" sz="1700" dirty="0"/>
              </a:p>
              <a:p>
                <a:pPr marL="1657350" lvl="3" indent="-285750" algn="l">
                  <a:buFont typeface="Wingdings" panose="05000000000000000000" pitchFamily="2" charset="2"/>
                  <a:buChar char="§"/>
                </a:pPr>
                <a:endParaRPr lang="ru-RU" sz="1700" dirty="0"/>
              </a:p>
              <a:p>
                <a:pPr marL="1657350" lvl="3" indent="-285750" algn="l">
                  <a:buFont typeface="Wingdings" panose="05000000000000000000" pitchFamily="2" charset="2"/>
                  <a:buChar char="§"/>
                </a:pPr>
                <a:endParaRPr lang="ru-RU" sz="1700" dirty="0"/>
              </a:p>
              <a:p>
                <a:pPr marL="1657350" lvl="3" indent="-285750" algn="l">
                  <a:buFont typeface="Wingdings" panose="05000000000000000000" pitchFamily="2" charset="2"/>
                  <a:buChar char="§"/>
                </a:pPr>
                <a:endParaRPr lang="ru-RU" sz="1700" dirty="0"/>
              </a:p>
              <a:p>
                <a:pPr marL="1657350" lvl="3" indent="-285750" algn="l">
                  <a:buFont typeface="Wingdings" panose="05000000000000000000" pitchFamily="2" charset="2"/>
                  <a:buChar char="§"/>
                </a:pPr>
                <a:endParaRPr lang="en-US" sz="1700" dirty="0"/>
              </a:p>
              <a:p>
                <a:pPr marL="1257300" lvl="2" indent="-342900" algn="l">
                  <a:buFont typeface="+mj-lt"/>
                  <a:buAutoNum type="arabicParenR"/>
                </a:pPr>
                <a:endParaRPr lang="en-US" sz="1700" dirty="0"/>
              </a:p>
              <a:p>
                <a:pPr marL="1257300" lvl="2" indent="-342900" algn="l">
                  <a:buFont typeface="+mj-lt"/>
                  <a:buAutoNum type="arabicParenR"/>
                </a:pPr>
                <a:endParaRPr lang="en-US" sz="1700" dirty="0"/>
              </a:p>
              <a:p>
                <a:pPr marL="1257300" lvl="2" indent="-342900" algn="l">
                  <a:buFont typeface="+mj-lt"/>
                  <a:buAutoNum type="arabicParenR"/>
                </a:pPr>
                <a:r>
                  <a:rPr lang="ru-RU" sz="1700" dirty="0"/>
                  <a:t>Программа считает итоговую сумму зарплат каждого сотрудника</a:t>
                </a:r>
                <a:r>
                  <a:rPr lang="en-US" sz="1700" dirty="0"/>
                  <a:t>:</a:t>
                </a:r>
              </a:p>
              <a:p>
                <a:pPr lvl="4" algn="l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700" b="0" i="1" smtClean="0">
                          <a:latin typeface="Cambria Math" panose="02040503050406030204" pitchFamily="18" charset="0"/>
                        </a:rPr>
                        <m:t>𝑃𝑎</m:t>
                      </m:r>
                      <m:sSub>
                        <m:sSubPr>
                          <m:ctrlPr>
                            <a:rPr lang="en-US" sz="17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7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  <m:r>
                            <a:rPr lang="en-US" sz="1700" i="1">
                              <a:latin typeface="Cambria Math" panose="02040503050406030204" pitchFamily="18" charset="0"/>
                            </a:rPr>
                            <m:t>𝐴𝑙𝑙</m:t>
                          </m:r>
                        </m:e>
                        <m:sub>
                          <m:r>
                            <a:rPr lang="en-US" sz="1700" b="0" i="1" smtClean="0">
                              <a:latin typeface="Cambria Math" panose="02040503050406030204" pitchFamily="18" charset="0"/>
                            </a:rPr>
                            <m:t>𝑁𝑎𝑚𝑒</m:t>
                          </m:r>
                        </m:sub>
                      </m:sSub>
                      <m:r>
                        <a:rPr lang="en-US" sz="17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700" b="0" i="1" smtClean="0">
                          <a:latin typeface="Cambria Math" panose="02040503050406030204" pitchFamily="18" charset="0"/>
                        </a:rPr>
                        <m:t>𝑃𝑎</m:t>
                      </m:r>
                      <m:sSub>
                        <m:sSubPr>
                          <m:ctrlPr>
                            <a:rPr lang="en-US" sz="17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7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a:rPr lang="en-US" sz="1700" b="0" i="1" smtClean="0">
                              <a:latin typeface="Cambria Math" panose="02040503050406030204" pitchFamily="18" charset="0"/>
                            </a:rPr>
                            <m:t>𝑁𝑎𝑚𝑒</m:t>
                          </m:r>
                        </m:sub>
                      </m:sSub>
                      <m:r>
                        <a:rPr lang="en-US" sz="1700" b="0" i="1" smtClean="0">
                          <a:latin typeface="Cambria Math" panose="02040503050406030204" pitchFamily="18" charset="0"/>
                        </a:rPr>
                        <m:t>∗</m:t>
                      </m:r>
                      <m:r>
                        <a:rPr lang="en-US" sz="1700" b="0" i="1" smtClean="0">
                          <a:latin typeface="Cambria Math" panose="02040503050406030204" pitchFamily="18" charset="0"/>
                        </a:rPr>
                        <m:t>𝐿𝑜𝑛</m:t>
                      </m:r>
                      <m:sSub>
                        <m:sSubPr>
                          <m:ctrlPr>
                            <a:rPr lang="en-US" sz="17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700" b="0" i="1" smtClean="0">
                              <a:latin typeface="Cambria Math" panose="02040503050406030204" pitchFamily="18" charset="0"/>
                            </a:rPr>
                            <m:t>𝑔</m:t>
                          </m:r>
                        </m:e>
                        <m:sub>
                          <m:r>
                            <a:rPr lang="en-US" sz="1700" b="0" i="1" smtClean="0">
                              <a:latin typeface="Cambria Math" panose="02040503050406030204" pitchFamily="18" charset="0"/>
                            </a:rPr>
                            <m:t>𝑁𝑎𝑚𝑒</m:t>
                          </m:r>
                        </m:sub>
                      </m:sSub>
                    </m:oMath>
                  </m:oMathPara>
                </a14:m>
                <a:endParaRPr lang="ru-RU" sz="1700" dirty="0"/>
              </a:p>
              <a:p>
                <a:pPr marL="1257300" lvl="2" indent="-342900" algn="l">
                  <a:buFont typeface="+mj-lt"/>
                  <a:buAutoNum type="arabicParenR"/>
                </a:pPr>
                <a:r>
                  <a:rPr lang="ru-RU" sz="1700" dirty="0"/>
                  <a:t>Программа выводит в Таблице финансовый отчет</a:t>
                </a:r>
                <a:r>
                  <a:rPr lang="en-US" sz="1700"/>
                  <a:t> </a:t>
                </a:r>
                <a:r>
                  <a:rPr lang="ru-RU" sz="1700"/>
                  <a:t>о </a:t>
                </a:r>
                <a:r>
                  <a:rPr lang="ru-RU" sz="1700" dirty="0"/>
                  <a:t>зарплатах</a:t>
                </a:r>
                <a:r>
                  <a:rPr lang="en-US" sz="1700" dirty="0"/>
                  <a:t>:</a:t>
                </a:r>
                <a:endParaRPr lang="ru-RU" sz="1700" dirty="0"/>
              </a:p>
              <a:p>
                <a:pPr marL="1257300" lvl="2" indent="-342900" algn="l">
                  <a:buFont typeface="+mj-lt"/>
                  <a:buAutoNum type="arabicParenR"/>
                </a:pPr>
                <a:endParaRPr lang="ru-RU" sz="1700" dirty="0"/>
              </a:p>
              <a:p>
                <a:pPr marL="1257300" lvl="2" indent="-342900" algn="l">
                  <a:buFont typeface="+mj-lt"/>
                  <a:buAutoNum type="arabicParenR"/>
                </a:pPr>
                <a:endParaRPr lang="ru-RU" sz="1700" dirty="0"/>
              </a:p>
              <a:p>
                <a:pPr marL="1257300" lvl="2" indent="-342900" algn="l">
                  <a:buFont typeface="+mj-lt"/>
                  <a:buAutoNum type="arabicParenR"/>
                </a:pPr>
                <a:endParaRPr lang="ru-RU" sz="1700" dirty="0"/>
              </a:p>
              <a:p>
                <a:pPr marL="1257300" lvl="2" indent="-342900" algn="l">
                  <a:buFont typeface="+mj-lt"/>
                  <a:buAutoNum type="arabicParenR"/>
                </a:pPr>
                <a:endParaRPr lang="ru-RU" sz="1700" dirty="0"/>
              </a:p>
              <a:p>
                <a:pPr marL="1257300" lvl="2" indent="-342900" algn="l">
                  <a:buFont typeface="+mj-lt"/>
                  <a:buAutoNum type="arabicParenR"/>
                </a:pPr>
                <a:r>
                  <a:rPr lang="ru-RU" sz="1700" dirty="0"/>
                  <a:t>Программа работает циклически – в несколько итераций!</a:t>
                </a:r>
                <a:br>
                  <a:rPr lang="ru-RU" sz="1700" dirty="0"/>
                </a:br>
                <a:r>
                  <a:rPr lang="ru-RU" sz="1700" dirty="0"/>
                  <a:t>То есть после Этапа 4 переходит к Этапу 1</a:t>
                </a:r>
                <a:endParaRPr lang="en-US" sz="1700" dirty="0"/>
              </a:p>
              <a:p>
                <a:pPr lvl="1" algn="l"/>
                <a:r>
                  <a:rPr lang="ru-RU" sz="2000" b="1" dirty="0">
                    <a:solidFill>
                      <a:schemeClr val="accent1"/>
                    </a:solidFill>
                  </a:rPr>
                  <a:t>Добавить код программы в отчет – Листинг </a:t>
                </a:r>
                <a:r>
                  <a:rPr lang="en-US" sz="2000" b="1" dirty="0">
                    <a:solidFill>
                      <a:schemeClr val="accent1"/>
                    </a:solidFill>
                  </a:rPr>
                  <a:t>1</a:t>
                </a:r>
                <a:endParaRPr lang="ru-RU" sz="2000" dirty="0">
                  <a:solidFill>
                    <a:schemeClr val="accent1"/>
                  </a:solidFill>
                </a:endParaRPr>
              </a:p>
            </p:txBody>
          </p:sp>
        </mc:Choice>
        <mc:Fallback xmlns="">
          <p:sp>
            <p:nvSpPr>
              <p:cNvPr id="3" name="Прямоугольник 2">
                <a:extLst>
                  <a:ext uri="{FF2B5EF4-FFF2-40B4-BE49-F238E27FC236}">
                    <a16:creationId xmlns:a16="http://schemas.microsoft.com/office/drawing/2014/main" id="{47579971-16EF-4A62-8112-3A7162EABB1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9512" y="1196752"/>
                <a:ext cx="8712968" cy="5586145"/>
              </a:xfrm>
              <a:prstGeom prst="rect">
                <a:avLst/>
              </a:prstGeom>
              <a:blipFill>
                <a:blip r:embed="rId2"/>
                <a:stretch>
                  <a:fillRect l="-420" t="-327" b="-185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32C90104-53EE-453C-89C4-5B83E6458841}"/>
              </a:ext>
            </a:extLst>
          </p:cNvPr>
          <p:cNvSpPr/>
          <p:nvPr/>
        </p:nvSpPr>
        <p:spPr bwMode="auto">
          <a:xfrm>
            <a:off x="1979712" y="4941168"/>
            <a:ext cx="4896544" cy="853770"/>
          </a:xfrm>
          <a:prstGeom prst="rect">
            <a:avLst/>
          </a:prstGeom>
          <a:ln>
            <a:headEnd type="none" w="med" len="med"/>
            <a:tailEnd type="none" w="med" len="med"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l"/>
            <a:r>
              <a:rPr lang="en-US" sz="1200" b="1" dirty="0">
                <a:solidFill>
                  <a:schemeClr val="tx1"/>
                </a:solidFill>
                <a:latin typeface="Consolas" panose="020B0609020204030204" pitchFamily="49" charset="0"/>
              </a:rPr>
              <a:t>№	Name	Pay	Long	</a:t>
            </a:r>
            <a:r>
              <a:rPr lang="en-US" sz="1200" b="1" dirty="0" err="1">
                <a:solidFill>
                  <a:schemeClr val="tx1"/>
                </a:solidFill>
                <a:latin typeface="Consolas" panose="020B0609020204030204" pitchFamily="49" charset="0"/>
              </a:rPr>
              <a:t>PayAll</a:t>
            </a:r>
            <a:endParaRPr lang="en-US" sz="1200" b="1" dirty="0">
              <a:solidFill>
                <a:schemeClr val="tx1"/>
              </a:solidFill>
              <a:latin typeface="Consolas" panose="020B0609020204030204" pitchFamily="49" charset="0"/>
            </a:endParaRPr>
          </a:p>
          <a:p>
            <a:pPr algn="l"/>
            <a:r>
              <a:rPr lang="en-US" sz="1200" dirty="0">
                <a:solidFill>
                  <a:schemeClr val="tx1"/>
                </a:solidFill>
                <a:latin typeface="Consolas" panose="020B0609020204030204" pitchFamily="49" charset="0"/>
              </a:rPr>
              <a:t>1	Ivanov	10	1	10</a:t>
            </a:r>
          </a:p>
          <a:p>
            <a:pPr algn="l"/>
            <a:r>
              <a:rPr lang="en-US" sz="1200" dirty="0">
                <a:solidFill>
                  <a:schemeClr val="tx1"/>
                </a:solidFill>
                <a:latin typeface="Consolas" panose="020B0609020204030204" pitchFamily="49" charset="0"/>
              </a:rPr>
              <a:t>2	Petrov	20	2	40</a:t>
            </a:r>
          </a:p>
          <a:p>
            <a:pPr algn="l"/>
            <a:r>
              <a:rPr lang="en-US" sz="1200" dirty="0">
                <a:solidFill>
                  <a:schemeClr val="tx1"/>
                </a:solidFill>
                <a:latin typeface="Consolas" panose="020B0609020204030204" pitchFamily="49" charset="0"/>
              </a:rPr>
              <a:t>3	</a:t>
            </a:r>
            <a:r>
              <a:rPr lang="en-US" sz="1200" dirty="0" err="1">
                <a:solidFill>
                  <a:schemeClr val="tx1"/>
                </a:solidFill>
                <a:latin typeface="Consolas" panose="020B0609020204030204" pitchFamily="49" charset="0"/>
              </a:rPr>
              <a:t>Sidorov</a:t>
            </a:r>
            <a:r>
              <a:rPr lang="en-US" sz="1200" dirty="0">
                <a:solidFill>
                  <a:schemeClr val="tx1"/>
                </a:solidFill>
                <a:latin typeface="Consolas" panose="020B0609020204030204" pitchFamily="49" charset="0"/>
              </a:rPr>
              <a:t>	30	4	120</a:t>
            </a:r>
            <a:endParaRPr kumimoji="0" 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nsolas" panose="020B0609020204030204" pitchFamily="49" charset="0"/>
            </a:endParaRP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498B9B8A-13F5-4B8F-AB83-F870F485C79B}"/>
              </a:ext>
            </a:extLst>
          </p:cNvPr>
          <p:cNvSpPr/>
          <p:nvPr/>
        </p:nvSpPr>
        <p:spPr bwMode="auto">
          <a:xfrm>
            <a:off x="1979712" y="2348880"/>
            <a:ext cx="4896544" cy="1728192"/>
          </a:xfrm>
          <a:prstGeom prst="rect">
            <a:avLst/>
          </a:prstGeom>
          <a:ln>
            <a:headEnd type="none" w="med" len="med"/>
            <a:tailEnd type="none" w="med" len="med"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l"/>
            <a:r>
              <a:rPr lang="en-US" sz="1200" dirty="0">
                <a:solidFill>
                  <a:schemeClr val="tx1"/>
                </a:solidFill>
                <a:latin typeface="Consolas" panose="020B0609020204030204" pitchFamily="49" charset="0"/>
              </a:rPr>
              <a:t>Input Name 1: Ivanov</a:t>
            </a:r>
          </a:p>
          <a:p>
            <a:pPr algn="l"/>
            <a:r>
              <a:rPr lang="en-US" sz="1200" dirty="0">
                <a:solidFill>
                  <a:schemeClr val="tx1"/>
                </a:solidFill>
                <a:latin typeface="Consolas" panose="020B0609020204030204" pitchFamily="49" charset="0"/>
              </a:rPr>
              <a:t>Input Pay 1: 10</a:t>
            </a:r>
          </a:p>
          <a:p>
            <a:pPr algn="l"/>
            <a:r>
              <a:rPr lang="en-US" sz="1200" dirty="0">
                <a:solidFill>
                  <a:schemeClr val="tx1"/>
                </a:solidFill>
                <a:latin typeface="Consolas" panose="020B0609020204030204" pitchFamily="49" charset="0"/>
              </a:rPr>
              <a:t>Input Long 1: 1</a:t>
            </a:r>
          </a:p>
          <a:p>
            <a:pPr algn="l"/>
            <a:r>
              <a:rPr lang="en-US" sz="1200" dirty="0">
                <a:solidFill>
                  <a:schemeClr val="tx1"/>
                </a:solidFill>
                <a:latin typeface="Consolas" panose="020B0609020204030204" pitchFamily="49" charset="0"/>
              </a:rPr>
              <a:t>Input Name 2: Petrov</a:t>
            </a:r>
          </a:p>
          <a:p>
            <a:pPr algn="l"/>
            <a:r>
              <a:rPr lang="en-US" sz="1200" dirty="0">
                <a:solidFill>
                  <a:schemeClr val="tx1"/>
                </a:solidFill>
                <a:latin typeface="Consolas" panose="020B0609020204030204" pitchFamily="49" charset="0"/>
              </a:rPr>
              <a:t>Input Pay 2: 20</a:t>
            </a:r>
          </a:p>
          <a:p>
            <a:pPr algn="l"/>
            <a:r>
              <a:rPr lang="en-US" sz="1200" dirty="0">
                <a:solidFill>
                  <a:schemeClr val="tx1"/>
                </a:solidFill>
                <a:latin typeface="Consolas" panose="020B0609020204030204" pitchFamily="49" charset="0"/>
              </a:rPr>
              <a:t>Input Long 2: 2</a:t>
            </a:r>
          </a:p>
          <a:p>
            <a:pPr algn="l"/>
            <a:r>
              <a:rPr lang="en-US" sz="1200" dirty="0">
                <a:solidFill>
                  <a:schemeClr val="tx1"/>
                </a:solidFill>
                <a:latin typeface="Consolas" panose="020B0609020204030204" pitchFamily="49" charset="0"/>
              </a:rPr>
              <a:t>Input Name 3: </a:t>
            </a:r>
            <a:r>
              <a:rPr lang="en-US" sz="1200" dirty="0" err="1">
                <a:solidFill>
                  <a:schemeClr val="tx1"/>
                </a:solidFill>
                <a:latin typeface="Consolas" panose="020B0609020204030204" pitchFamily="49" charset="0"/>
              </a:rPr>
              <a:t>Sidorov</a:t>
            </a:r>
            <a:endParaRPr lang="en-US" sz="1200" dirty="0">
              <a:solidFill>
                <a:schemeClr val="tx1"/>
              </a:solidFill>
              <a:latin typeface="Consolas" panose="020B0609020204030204" pitchFamily="49" charset="0"/>
            </a:endParaRPr>
          </a:p>
          <a:p>
            <a:pPr algn="l"/>
            <a:r>
              <a:rPr lang="en-US" sz="1200" dirty="0">
                <a:solidFill>
                  <a:schemeClr val="tx1"/>
                </a:solidFill>
                <a:latin typeface="Consolas" panose="020B0609020204030204" pitchFamily="49" charset="0"/>
              </a:rPr>
              <a:t>Input Pay 3: 30</a:t>
            </a:r>
          </a:p>
          <a:p>
            <a:pPr algn="l"/>
            <a:r>
              <a:rPr lang="en-US" sz="1200" dirty="0">
                <a:solidFill>
                  <a:schemeClr val="tx1"/>
                </a:solidFill>
                <a:latin typeface="Consolas" panose="020B0609020204030204" pitchFamily="49" charset="0"/>
              </a:rPr>
              <a:t>Input Long 3: 4</a:t>
            </a:r>
          </a:p>
        </p:txBody>
      </p:sp>
    </p:spTree>
    <p:extLst>
      <p:ext uri="{BB962C8B-B14F-4D97-AF65-F5344CB8AC3E}">
        <p14:creationId xmlns:p14="http://schemas.microsoft.com/office/powerpoint/2010/main" val="627221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C8EE595-1A28-4AE2-86F2-87D951B90C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457200"/>
            <a:ext cx="7391400" cy="487363"/>
          </a:xfrm>
        </p:spPr>
        <p:txBody>
          <a:bodyPr/>
          <a:lstStyle/>
          <a:p>
            <a:r>
              <a:rPr lang="ru-RU" dirty="0"/>
              <a:t>Задание на практику – 3</a:t>
            </a:r>
            <a:endParaRPr lang="en-US" sz="2400" dirty="0"/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10D6E382-AA99-4B51-8B18-3C496B0876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626" y="1124743"/>
            <a:ext cx="12655330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47579971-16EF-4A62-8112-3A7162EABB18}"/>
              </a:ext>
            </a:extLst>
          </p:cNvPr>
          <p:cNvSpPr/>
          <p:nvPr/>
        </p:nvSpPr>
        <p:spPr>
          <a:xfrm>
            <a:off x="179512" y="1092513"/>
            <a:ext cx="8964488" cy="8771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ru-RU" sz="1700" u="sng" dirty="0"/>
              <a:t>Шаг </a:t>
            </a:r>
            <a:r>
              <a:rPr lang="en-US" sz="1700" u="sng" dirty="0"/>
              <a:t>2</a:t>
            </a:r>
            <a:r>
              <a:rPr lang="ru-RU" sz="1700" u="sng" dirty="0"/>
              <a:t>.</a:t>
            </a:r>
            <a:r>
              <a:rPr lang="ru-RU" sz="1700" dirty="0"/>
              <a:t> Внедрить </a:t>
            </a:r>
            <a:r>
              <a:rPr lang="ru-RU" sz="1700" dirty="0" err="1"/>
              <a:t>ВрПО</a:t>
            </a:r>
            <a:r>
              <a:rPr lang="ru-RU" sz="1700" dirty="0"/>
              <a:t>* – Логическая Бомба</a:t>
            </a:r>
          </a:p>
          <a:p>
            <a:pPr marL="742950" lvl="1" indent="-285750" algn="l">
              <a:buFont typeface="Wingdings" panose="05000000000000000000" pitchFamily="2" charset="2"/>
              <a:buChar char="q"/>
            </a:pPr>
            <a:r>
              <a:rPr lang="ru-RU" sz="1700" dirty="0"/>
              <a:t>При вводе в программе ЛЮБОЙ из фамилий группы студентов** –</a:t>
            </a:r>
            <a:br>
              <a:rPr lang="ru-RU" sz="1700" dirty="0"/>
            </a:br>
            <a:r>
              <a:rPr lang="ru-RU" sz="1700" dirty="0"/>
              <a:t>его итоговая сумма зарплаты </a:t>
            </a:r>
            <a:r>
              <a:rPr lang="en-US" sz="1700" dirty="0"/>
              <a:t>(</a:t>
            </a:r>
            <a:r>
              <a:rPr lang="en-US" sz="1700" dirty="0" err="1"/>
              <a:t>PayAll</a:t>
            </a:r>
            <a:r>
              <a:rPr lang="en-US" sz="1700" dirty="0"/>
              <a:t>) </a:t>
            </a:r>
            <a:r>
              <a:rPr lang="ru-RU" sz="1700" dirty="0"/>
              <a:t>должна увеличиться в двое</a:t>
            </a:r>
            <a:endParaRPr lang="ru-RU" sz="1700" u="sng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1770C8C-7DDD-4A64-B576-34EC8729448D}"/>
              </a:ext>
            </a:extLst>
          </p:cNvPr>
          <p:cNvSpPr txBox="1"/>
          <p:nvPr/>
        </p:nvSpPr>
        <p:spPr>
          <a:xfrm>
            <a:off x="0" y="6605373"/>
            <a:ext cx="9143999" cy="26161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l"/>
            <a:r>
              <a:rPr lang="en-US" sz="1100" i="1" dirty="0"/>
              <a:t>//</a:t>
            </a:r>
            <a:r>
              <a:rPr lang="ru-RU" sz="1100" i="1" dirty="0"/>
              <a:t> *</a:t>
            </a:r>
            <a:r>
              <a:rPr lang="ru-RU" sz="1100" i="1" dirty="0" err="1"/>
              <a:t>ВрПО</a:t>
            </a:r>
            <a:r>
              <a:rPr lang="ru-RU" sz="1100" i="1" dirty="0"/>
              <a:t> – Вредоносное ПО</a:t>
            </a:r>
            <a:r>
              <a:rPr lang="en-US" sz="1100" i="1" dirty="0"/>
              <a:t>; </a:t>
            </a:r>
            <a:r>
              <a:rPr lang="ru-RU" sz="1100" i="1" dirty="0"/>
              <a:t>**Группа студентов – тех, которые выполняли данное задание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EC72FD30-9849-45D3-B7E2-15D936FF544F}"/>
              </a:ext>
            </a:extLst>
          </p:cNvPr>
          <p:cNvSpPr/>
          <p:nvPr/>
        </p:nvSpPr>
        <p:spPr bwMode="auto">
          <a:xfrm>
            <a:off x="1979712" y="1988840"/>
            <a:ext cx="4896544" cy="458337"/>
          </a:xfrm>
          <a:prstGeom prst="rect">
            <a:avLst/>
          </a:prstGeom>
          <a:ln>
            <a:headEnd type="none" w="med" len="med"/>
            <a:tailEnd type="none" w="med" len="med"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l"/>
            <a:r>
              <a:rPr lang="en-US" sz="1200" b="1" dirty="0">
                <a:solidFill>
                  <a:schemeClr val="tx1"/>
                </a:solidFill>
                <a:latin typeface="Consolas" panose="020B0609020204030204" pitchFamily="49" charset="0"/>
              </a:rPr>
              <a:t>№	Name	Pay	Long	</a:t>
            </a:r>
            <a:r>
              <a:rPr lang="en-US" sz="1200" b="1" dirty="0" err="1">
                <a:solidFill>
                  <a:schemeClr val="tx1"/>
                </a:solidFill>
                <a:latin typeface="Consolas" panose="020B0609020204030204" pitchFamily="49" charset="0"/>
              </a:rPr>
              <a:t>PayAll</a:t>
            </a:r>
            <a:endParaRPr lang="en-US" sz="1200" b="1" dirty="0">
              <a:solidFill>
                <a:schemeClr val="tx1"/>
              </a:solidFill>
              <a:latin typeface="Consolas" panose="020B0609020204030204" pitchFamily="49" charset="0"/>
            </a:endParaRPr>
          </a:p>
          <a:p>
            <a:pPr algn="l"/>
            <a:r>
              <a:rPr lang="en-US" sz="1200" dirty="0">
                <a:solidFill>
                  <a:schemeClr val="tx1"/>
                </a:solidFill>
                <a:latin typeface="Consolas" panose="020B0609020204030204" pitchFamily="49" charset="0"/>
              </a:rPr>
              <a:t>1	Izrailov	10	1	</a:t>
            </a:r>
            <a:r>
              <a:rPr lang="en-US" sz="1200" dirty="0">
                <a:solidFill>
                  <a:srgbClr val="FF0000"/>
                </a:solidFill>
                <a:latin typeface="Consolas" panose="020B0609020204030204" pitchFamily="49" charset="0"/>
              </a:rPr>
              <a:t>20</a:t>
            </a:r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2F406009-C1F4-4554-9235-588C892826EB}"/>
              </a:ext>
            </a:extLst>
          </p:cNvPr>
          <p:cNvSpPr/>
          <p:nvPr/>
        </p:nvSpPr>
        <p:spPr>
          <a:xfrm>
            <a:off x="179511" y="2521612"/>
            <a:ext cx="8964488" cy="11387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ru-RU" sz="1700" u="sng" dirty="0"/>
              <a:t>Шаг </a:t>
            </a:r>
            <a:r>
              <a:rPr lang="en-US" sz="1700" u="sng" dirty="0"/>
              <a:t>3</a:t>
            </a:r>
            <a:r>
              <a:rPr lang="ru-RU" sz="1700" u="sng" dirty="0"/>
              <a:t>.</a:t>
            </a:r>
            <a:r>
              <a:rPr lang="ru-RU" sz="1700" dirty="0"/>
              <a:t> Внедрить </a:t>
            </a:r>
            <a:r>
              <a:rPr lang="ru-RU" sz="1700" dirty="0" err="1"/>
              <a:t>ВрПО</a:t>
            </a:r>
            <a:r>
              <a:rPr lang="ru-RU" sz="1700" dirty="0"/>
              <a:t>* – </a:t>
            </a:r>
            <a:r>
              <a:rPr lang="en-US" sz="1700" dirty="0"/>
              <a:t>Logger</a:t>
            </a:r>
            <a:endParaRPr lang="ru-RU" sz="1700" dirty="0"/>
          </a:p>
          <a:p>
            <a:pPr marL="742950" lvl="1" indent="-285750" algn="l">
              <a:buFont typeface="Wingdings" panose="05000000000000000000" pitchFamily="2" charset="2"/>
              <a:buChar char="q"/>
            </a:pPr>
            <a:r>
              <a:rPr lang="ru-RU" sz="1700" dirty="0"/>
              <a:t>После каждой генерации финансового отчета (Этап 3),</a:t>
            </a:r>
            <a:br>
              <a:rPr lang="ru-RU" sz="1700" dirty="0"/>
            </a:br>
            <a:r>
              <a:rPr lang="ru-RU" sz="1700" dirty="0"/>
              <a:t>его текст (Таблица) должен </a:t>
            </a:r>
            <a:r>
              <a:rPr lang="ru-RU" sz="1700" u="sng" dirty="0"/>
              <a:t>добавляться</a:t>
            </a:r>
            <a:r>
              <a:rPr lang="ru-RU" sz="1700" dirty="0"/>
              <a:t> во внешний лог-файл</a:t>
            </a:r>
            <a:r>
              <a:rPr lang="en-US" sz="1700" dirty="0"/>
              <a:t>: “Log.txt”</a:t>
            </a:r>
          </a:p>
          <a:p>
            <a:pPr marL="742950" lvl="1" indent="-285750" algn="l">
              <a:buFont typeface="Wingdings" panose="05000000000000000000" pitchFamily="2" charset="2"/>
              <a:buChar char="q"/>
            </a:pPr>
            <a:endParaRPr lang="ru-RU" sz="1700" dirty="0"/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82870B75-9BB8-445D-A77C-75D17F93F7B4}"/>
              </a:ext>
            </a:extLst>
          </p:cNvPr>
          <p:cNvSpPr/>
          <p:nvPr/>
        </p:nvSpPr>
        <p:spPr>
          <a:xfrm>
            <a:off x="167594" y="3448718"/>
            <a:ext cx="8964488" cy="8771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ru-RU" sz="1700" u="sng" dirty="0"/>
              <a:t>Шаг </a:t>
            </a:r>
            <a:r>
              <a:rPr lang="en-US" sz="1700" u="sng" dirty="0"/>
              <a:t>3</a:t>
            </a:r>
            <a:r>
              <a:rPr lang="ru-RU" sz="1700" u="sng" dirty="0"/>
              <a:t>.</a:t>
            </a:r>
            <a:r>
              <a:rPr lang="ru-RU" sz="1700" dirty="0"/>
              <a:t> Внедрить </a:t>
            </a:r>
            <a:r>
              <a:rPr lang="ru-RU" sz="1700" dirty="0" err="1"/>
              <a:t>ВрПО</a:t>
            </a:r>
            <a:r>
              <a:rPr lang="ru-RU" sz="1700" dirty="0"/>
              <a:t>* – Злой Шутник</a:t>
            </a:r>
          </a:p>
          <a:p>
            <a:pPr marL="742950" lvl="1" indent="-285750" algn="l">
              <a:buFont typeface="Wingdings" panose="05000000000000000000" pitchFamily="2" charset="2"/>
              <a:buChar char="q"/>
            </a:pPr>
            <a:r>
              <a:rPr lang="ru-RU" sz="1700" dirty="0"/>
              <a:t>Если итоговая сумма зарплаты </a:t>
            </a:r>
            <a:r>
              <a:rPr lang="en-US" sz="1700" dirty="0"/>
              <a:t>(</a:t>
            </a:r>
            <a:r>
              <a:rPr lang="en-US" sz="1700" dirty="0" err="1"/>
              <a:t>PayAll</a:t>
            </a:r>
            <a:r>
              <a:rPr lang="en-US" sz="1700" dirty="0"/>
              <a:t>)</a:t>
            </a:r>
            <a:r>
              <a:rPr lang="ru-RU" sz="1700" dirty="0"/>
              <a:t> для сотрудника равна </a:t>
            </a:r>
            <a:r>
              <a:rPr lang="en-US" sz="1700" dirty="0"/>
              <a:t>777</a:t>
            </a:r>
            <a:r>
              <a:rPr lang="ru-RU" sz="1700" dirty="0"/>
              <a:t>, то вывести на экран сообщение</a:t>
            </a:r>
            <a:r>
              <a:rPr lang="en-US" sz="1700" dirty="0"/>
              <a:t>: “The NAME is blessed!”</a:t>
            </a:r>
            <a:r>
              <a:rPr lang="ru-RU" sz="1700" dirty="0"/>
              <a:t>, где </a:t>
            </a:r>
            <a:r>
              <a:rPr lang="en-US" sz="1700" dirty="0"/>
              <a:t>NAME – </a:t>
            </a:r>
            <a:r>
              <a:rPr lang="ru-RU" sz="1700" dirty="0"/>
              <a:t>имя сотрудника</a:t>
            </a:r>
          </a:p>
        </p:txBody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F8316723-D3F2-41A6-8979-DE679BEF0640}"/>
              </a:ext>
            </a:extLst>
          </p:cNvPr>
          <p:cNvSpPr/>
          <p:nvPr/>
        </p:nvSpPr>
        <p:spPr>
          <a:xfrm>
            <a:off x="179512" y="4359488"/>
            <a:ext cx="8964488" cy="11387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ru-RU" sz="1700" u="sng" dirty="0"/>
              <a:t>Шаг 4.</a:t>
            </a:r>
            <a:r>
              <a:rPr lang="ru-RU" sz="1700" dirty="0"/>
              <a:t> Внедрить </a:t>
            </a:r>
            <a:r>
              <a:rPr lang="ru-RU" sz="1700" dirty="0" err="1"/>
              <a:t>ВрПО</a:t>
            </a:r>
            <a:r>
              <a:rPr lang="ru-RU" sz="1700" dirty="0"/>
              <a:t>* – Рекламщик</a:t>
            </a:r>
          </a:p>
          <a:p>
            <a:pPr marL="742950" lvl="1" indent="-285750" algn="l">
              <a:buFont typeface="Wingdings" panose="05000000000000000000" pitchFamily="2" charset="2"/>
              <a:buChar char="q"/>
            </a:pPr>
            <a:r>
              <a:rPr lang="ru-RU" sz="1700" dirty="0"/>
              <a:t>Каждый 5 раз вычисления </a:t>
            </a:r>
            <a:r>
              <a:rPr lang="ru-RU" sz="1700" dirty="0" err="1"/>
              <a:t>финан</a:t>
            </a:r>
            <a:r>
              <a:rPr lang="en-US" sz="1700" dirty="0"/>
              <a:t>c</a:t>
            </a:r>
            <a:r>
              <a:rPr lang="ru-RU" sz="1700" dirty="0" err="1"/>
              <a:t>ового</a:t>
            </a:r>
            <a:r>
              <a:rPr lang="ru-RU" sz="1700" dirty="0"/>
              <a:t> отчета выводить фразу с рекламой </a:t>
            </a:r>
            <a:r>
              <a:rPr lang="en-US" sz="1700" i="1" dirty="0"/>
              <a:t>“</a:t>
            </a:r>
            <a:r>
              <a:rPr lang="ru-RU" sz="1700" i="1" dirty="0"/>
              <a:t>Купите нашего слона всего за </a:t>
            </a:r>
            <a:r>
              <a:rPr lang="en-US" sz="1700" i="1" dirty="0"/>
              <a:t>SUM!”</a:t>
            </a:r>
            <a:r>
              <a:rPr lang="ru-RU" sz="1700" dirty="0"/>
              <a:t>,</a:t>
            </a:r>
            <a:r>
              <a:rPr lang="en-US" sz="1700" dirty="0"/>
              <a:t/>
            </a:r>
            <a:br>
              <a:rPr lang="en-US" sz="1700" dirty="0"/>
            </a:br>
            <a:r>
              <a:rPr lang="ru-RU" sz="1700" dirty="0"/>
              <a:t>где </a:t>
            </a:r>
            <a:r>
              <a:rPr lang="en-US" sz="1700" dirty="0"/>
              <a:t>SUM – </a:t>
            </a:r>
            <a:r>
              <a:rPr lang="ru-RU" sz="1700" dirty="0"/>
              <a:t>максимальная итоговая сумма зарплаты одного из сотрудников</a:t>
            </a:r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7ED5900F-395B-430E-8E07-806B6B05E8EF}"/>
              </a:ext>
            </a:extLst>
          </p:cNvPr>
          <p:cNvSpPr/>
          <p:nvPr/>
        </p:nvSpPr>
        <p:spPr bwMode="auto">
          <a:xfrm>
            <a:off x="1979712" y="5564909"/>
            <a:ext cx="4896544" cy="1049197"/>
          </a:xfrm>
          <a:prstGeom prst="rect">
            <a:avLst/>
          </a:prstGeom>
          <a:ln>
            <a:headEnd type="none" w="med" len="med"/>
            <a:tailEnd type="none" w="med" len="med"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l"/>
            <a:r>
              <a:rPr lang="en-US" sz="1200" b="1" dirty="0">
                <a:solidFill>
                  <a:schemeClr val="tx1"/>
                </a:solidFill>
                <a:latin typeface="Consolas" panose="020B0609020204030204" pitchFamily="49" charset="0"/>
              </a:rPr>
              <a:t>№	Name	Pay	Long	</a:t>
            </a:r>
            <a:r>
              <a:rPr lang="en-US" sz="1200" b="1" dirty="0" err="1">
                <a:solidFill>
                  <a:schemeClr val="tx1"/>
                </a:solidFill>
                <a:latin typeface="Consolas" panose="020B0609020204030204" pitchFamily="49" charset="0"/>
              </a:rPr>
              <a:t>PayAll</a:t>
            </a:r>
            <a:endParaRPr lang="en-US" sz="1200" b="1" dirty="0">
              <a:solidFill>
                <a:schemeClr val="tx1"/>
              </a:solidFill>
              <a:latin typeface="Consolas" panose="020B0609020204030204" pitchFamily="49" charset="0"/>
            </a:endParaRPr>
          </a:p>
          <a:p>
            <a:pPr algn="l"/>
            <a:r>
              <a:rPr lang="ru-RU" sz="1200" dirty="0">
                <a:solidFill>
                  <a:schemeClr val="tx1"/>
                </a:solidFill>
                <a:latin typeface="Consolas" panose="020B0609020204030204" pitchFamily="49" charset="0"/>
              </a:rPr>
              <a:t>...</a:t>
            </a:r>
            <a:br>
              <a:rPr lang="ru-RU" sz="1200" dirty="0">
                <a:solidFill>
                  <a:schemeClr val="tx1"/>
                </a:solidFill>
                <a:latin typeface="Consolas" panose="020B0609020204030204" pitchFamily="49" charset="0"/>
              </a:rPr>
            </a:br>
            <a:r>
              <a:rPr lang="ru-RU" sz="1200" dirty="0">
                <a:solidFill>
                  <a:schemeClr val="tx1"/>
                </a:solidFill>
                <a:latin typeface="Consolas" panose="020B0609020204030204" pitchFamily="49" charset="0"/>
              </a:rPr>
              <a:t>3</a:t>
            </a:r>
            <a:r>
              <a:rPr lang="en-US" sz="1200" dirty="0">
                <a:solidFill>
                  <a:schemeClr val="tx1"/>
                </a:solidFill>
                <a:latin typeface="Consolas" panose="020B0609020204030204" pitchFamily="49" charset="0"/>
              </a:rPr>
              <a:t>	</a:t>
            </a:r>
            <a:r>
              <a:rPr lang="en-US" sz="1200" dirty="0" err="1">
                <a:solidFill>
                  <a:schemeClr val="tx1"/>
                </a:solidFill>
                <a:latin typeface="Consolas" panose="020B0609020204030204" pitchFamily="49" charset="0"/>
              </a:rPr>
              <a:t>Sidorov</a:t>
            </a:r>
            <a:r>
              <a:rPr lang="en-US" sz="1200" dirty="0">
                <a:solidFill>
                  <a:schemeClr val="tx1"/>
                </a:solidFill>
                <a:latin typeface="Consolas" panose="020B0609020204030204" pitchFamily="49" charset="0"/>
              </a:rPr>
              <a:t>	30	4	</a:t>
            </a:r>
            <a:r>
              <a:rPr lang="en-US" sz="1200" dirty="0">
                <a:solidFill>
                  <a:srgbClr val="FF0066"/>
                </a:solidFill>
                <a:latin typeface="Consolas" panose="020B0609020204030204" pitchFamily="49" charset="0"/>
              </a:rPr>
              <a:t>120</a:t>
            </a:r>
          </a:p>
          <a:p>
            <a:pPr algn="l"/>
            <a:r>
              <a:rPr lang="ru-RU" sz="1200" dirty="0">
                <a:solidFill>
                  <a:schemeClr val="tx1"/>
                </a:solidFill>
                <a:latin typeface="Consolas" panose="020B0609020204030204" pitchFamily="49" charset="0"/>
              </a:rPr>
              <a:t>...</a:t>
            </a:r>
            <a:r>
              <a:rPr lang="en-US" sz="1200" dirty="0">
                <a:solidFill>
                  <a:schemeClr val="tx1"/>
                </a:solidFill>
                <a:latin typeface="Consolas" panose="020B0609020204030204" pitchFamily="49" charset="0"/>
              </a:rPr>
              <a:t/>
            </a:r>
            <a:br>
              <a:rPr lang="en-US" sz="1200" dirty="0">
                <a:solidFill>
                  <a:schemeClr val="tx1"/>
                </a:solidFill>
                <a:latin typeface="Consolas" panose="020B0609020204030204" pitchFamily="49" charset="0"/>
              </a:rPr>
            </a:br>
            <a:r>
              <a:rPr lang="ru-RU" sz="1200" dirty="0"/>
              <a:t>Купите нашего слона всего за </a:t>
            </a:r>
            <a:r>
              <a:rPr lang="en-US" sz="1200" dirty="0">
                <a:solidFill>
                  <a:srgbClr val="FF0066"/>
                </a:solidFill>
              </a:rPr>
              <a:t>120</a:t>
            </a:r>
            <a:r>
              <a:rPr lang="en-US" sz="1200" dirty="0"/>
              <a:t>!</a:t>
            </a:r>
            <a:endParaRPr lang="en-US" sz="1200" dirty="0">
              <a:solidFill>
                <a:schemeClr val="tx1"/>
              </a:solidFill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9853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C8EE595-1A28-4AE2-86F2-87D951B90C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457200"/>
            <a:ext cx="7391400" cy="487363"/>
          </a:xfrm>
        </p:spPr>
        <p:txBody>
          <a:bodyPr/>
          <a:lstStyle/>
          <a:p>
            <a:r>
              <a:rPr lang="ru-RU" dirty="0"/>
              <a:t>Задание на практику – 4</a:t>
            </a:r>
            <a:endParaRPr lang="en-US" sz="2400" dirty="0"/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10D6E382-AA99-4B51-8B18-3C496B0876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626" y="1124743"/>
            <a:ext cx="12655330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47579971-16EF-4A62-8112-3A7162EABB18}"/>
              </a:ext>
            </a:extLst>
          </p:cNvPr>
          <p:cNvSpPr/>
          <p:nvPr/>
        </p:nvSpPr>
        <p:spPr>
          <a:xfrm>
            <a:off x="179512" y="1092513"/>
            <a:ext cx="8964488" cy="54630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ru-RU" sz="1700" u="sng" dirty="0"/>
              <a:t>Шаг 5.</a:t>
            </a:r>
            <a:r>
              <a:rPr lang="ru-RU" sz="1700" dirty="0"/>
              <a:t> Внедрить </a:t>
            </a:r>
            <a:r>
              <a:rPr lang="ru-RU" sz="1700" dirty="0" err="1"/>
              <a:t>ВрПО</a:t>
            </a:r>
            <a:r>
              <a:rPr lang="ru-RU" sz="1700" dirty="0"/>
              <a:t>* – </a:t>
            </a:r>
            <a:r>
              <a:rPr lang="ru-RU" sz="1700" dirty="0" err="1"/>
              <a:t>Майнер</a:t>
            </a:r>
            <a:endParaRPr lang="ru-RU" sz="1700" dirty="0"/>
          </a:p>
          <a:p>
            <a:pPr marL="742950" lvl="1" indent="-285750" algn="l">
              <a:buFont typeface="Wingdings" panose="05000000000000000000" pitchFamily="2" charset="2"/>
              <a:buChar char="q"/>
            </a:pPr>
            <a:r>
              <a:rPr lang="ru-RU" sz="1700" dirty="0"/>
              <a:t>После каждой </a:t>
            </a:r>
            <a:r>
              <a:rPr lang="en-US" sz="1700" dirty="0"/>
              <a:t>N-</a:t>
            </a:r>
            <a:r>
              <a:rPr lang="ru-RU" sz="1700" dirty="0"/>
              <a:t>ной генерации </a:t>
            </a:r>
            <a:r>
              <a:rPr lang="ru-RU" sz="1700" dirty="0" err="1"/>
              <a:t>фин</a:t>
            </a:r>
            <a:r>
              <a:rPr lang="en-US" sz="1700" dirty="0"/>
              <a:t>.</a:t>
            </a:r>
            <a:r>
              <a:rPr lang="ru-RU" sz="1700" dirty="0"/>
              <a:t> отчета произвести вычисления </a:t>
            </a:r>
            <a:r>
              <a:rPr lang="en-US" sz="1700" dirty="0"/>
              <a:t>MD5</a:t>
            </a:r>
            <a:r>
              <a:rPr lang="ru-RU" sz="1700" dirty="0"/>
              <a:t>-хэша</a:t>
            </a:r>
            <a:endParaRPr lang="en-US" sz="1700" dirty="0"/>
          </a:p>
          <a:p>
            <a:pPr marL="1200150" lvl="2" indent="-285750" algn="l">
              <a:buFont typeface="Courier New" panose="02070309020205020404" pitchFamily="49" charset="0"/>
              <a:buChar char="o"/>
            </a:pPr>
            <a:r>
              <a:rPr lang="ru-RU" sz="1700" dirty="0"/>
              <a:t>Первый хэш вычисляется от фамилии студента (любого из группы**)</a:t>
            </a:r>
          </a:p>
          <a:p>
            <a:pPr marL="1200150" lvl="2" indent="-285750" algn="l">
              <a:buFont typeface="Courier New" panose="02070309020205020404" pitchFamily="49" charset="0"/>
              <a:buChar char="o"/>
            </a:pPr>
            <a:r>
              <a:rPr lang="ru-RU" sz="1700" dirty="0"/>
              <a:t>Последующий хэш вычисляется от предыдущего вычисленного хэша</a:t>
            </a:r>
          </a:p>
          <a:p>
            <a:pPr marL="1657350" lvl="3" indent="-285750" algn="l">
              <a:buFont typeface="Wingdings" panose="05000000000000000000" pitchFamily="2" charset="2"/>
              <a:buChar char="§"/>
            </a:pPr>
            <a:r>
              <a:rPr lang="ru-RU" sz="1700" dirty="0"/>
              <a:t>Пример</a:t>
            </a:r>
            <a:r>
              <a:rPr lang="en-US" sz="1700" dirty="0"/>
              <a:t> (</a:t>
            </a:r>
            <a:r>
              <a:rPr lang="ru-RU" sz="1700" dirty="0"/>
              <a:t>для </a:t>
            </a:r>
            <a:r>
              <a:rPr lang="en-US" sz="1700" dirty="0"/>
              <a:t>Python c </a:t>
            </a:r>
            <a:r>
              <a:rPr lang="en-US" sz="1600" dirty="0">
                <a:solidFill>
                  <a:srgbClr val="017514"/>
                </a:solidFill>
              </a:rPr>
              <a:t>https://www.onlinegdb.com/online_python_compiler</a:t>
            </a:r>
            <a:r>
              <a:rPr lang="en-US" sz="1700" dirty="0"/>
              <a:t>):</a:t>
            </a:r>
          </a:p>
          <a:p>
            <a:pPr marL="1200150" lvl="2" indent="-285750" algn="l">
              <a:buFont typeface="Courier New" panose="02070309020205020404" pitchFamily="49" charset="0"/>
              <a:buChar char="o"/>
            </a:pPr>
            <a:endParaRPr lang="en-US" sz="1700" dirty="0"/>
          </a:p>
          <a:p>
            <a:pPr marL="1200150" lvl="2" indent="-285750" algn="l">
              <a:buFont typeface="Courier New" panose="02070309020205020404" pitchFamily="49" charset="0"/>
              <a:buChar char="o"/>
            </a:pPr>
            <a:endParaRPr lang="en-US" sz="1700" dirty="0"/>
          </a:p>
          <a:p>
            <a:pPr marL="1200150" lvl="2" indent="-285750" algn="l">
              <a:buFont typeface="Courier New" panose="02070309020205020404" pitchFamily="49" charset="0"/>
              <a:buChar char="o"/>
            </a:pPr>
            <a:endParaRPr lang="en-US" sz="1700" dirty="0"/>
          </a:p>
          <a:p>
            <a:pPr marL="1200150" lvl="2" indent="-285750" algn="l">
              <a:buFont typeface="Courier New" panose="02070309020205020404" pitchFamily="49" charset="0"/>
              <a:buChar char="o"/>
            </a:pPr>
            <a:endParaRPr lang="en-US" sz="1700" dirty="0"/>
          </a:p>
          <a:p>
            <a:pPr marL="1200150" lvl="2" indent="-285750" algn="l">
              <a:buFont typeface="Courier New" panose="02070309020205020404" pitchFamily="49" charset="0"/>
              <a:buChar char="o"/>
            </a:pPr>
            <a:endParaRPr lang="en-US" sz="1700" dirty="0"/>
          </a:p>
          <a:p>
            <a:pPr marL="1200150" lvl="2" indent="-285750" algn="l">
              <a:buFont typeface="Courier New" panose="02070309020205020404" pitchFamily="49" charset="0"/>
              <a:buChar char="o"/>
            </a:pPr>
            <a:endParaRPr lang="en-US" sz="1700" dirty="0"/>
          </a:p>
          <a:p>
            <a:pPr marL="1200150" lvl="2" indent="-285750" algn="l">
              <a:buFont typeface="Courier New" panose="02070309020205020404" pitchFamily="49" charset="0"/>
              <a:buChar char="o"/>
            </a:pPr>
            <a:endParaRPr lang="en-US" sz="1700" dirty="0"/>
          </a:p>
          <a:p>
            <a:pPr marL="742950" lvl="1" indent="-285750" algn="l">
              <a:buFont typeface="Wingdings" panose="05000000000000000000" pitchFamily="2" charset="2"/>
              <a:buChar char="q"/>
            </a:pPr>
            <a:r>
              <a:rPr lang="ru-RU" sz="1700" dirty="0"/>
              <a:t>Каждое вычисленное значение </a:t>
            </a:r>
            <a:r>
              <a:rPr lang="en-US" sz="1700" dirty="0"/>
              <a:t>MD5-</a:t>
            </a:r>
            <a:r>
              <a:rPr lang="ru-RU" sz="1700" dirty="0"/>
              <a:t>хэша (то есть на каждой итерации) </a:t>
            </a:r>
            <a:r>
              <a:rPr lang="ru-RU" sz="1700" u="sng" dirty="0"/>
              <a:t>добавить</a:t>
            </a:r>
            <a:r>
              <a:rPr lang="ru-RU" sz="1700" dirty="0"/>
              <a:t> во внешний файл</a:t>
            </a:r>
            <a:r>
              <a:rPr lang="en-US" sz="1700" dirty="0"/>
              <a:t>: “Mining.txt”</a:t>
            </a:r>
          </a:p>
          <a:p>
            <a:pPr lvl="1" algn="l"/>
            <a:endParaRPr lang="en-US" sz="1700" b="1" dirty="0">
              <a:solidFill>
                <a:schemeClr val="accent1"/>
              </a:solidFill>
            </a:endParaRPr>
          </a:p>
          <a:p>
            <a:pPr lvl="1" algn="l"/>
            <a:r>
              <a:rPr lang="ru-RU" sz="2000" b="1" dirty="0">
                <a:solidFill>
                  <a:schemeClr val="accent1"/>
                </a:solidFill>
              </a:rPr>
              <a:t>Добавить итоговый код программы в отчет – Листинг 2</a:t>
            </a:r>
            <a:endParaRPr lang="ru-RU" sz="2000" dirty="0">
              <a:solidFill>
                <a:schemeClr val="accent1"/>
              </a:solidFill>
            </a:endParaRPr>
          </a:p>
          <a:p>
            <a:pPr algn="l"/>
            <a:endParaRPr lang="ru-RU" sz="1700" u="sng" dirty="0"/>
          </a:p>
          <a:p>
            <a:pPr algn="l"/>
            <a:r>
              <a:rPr lang="ru-RU" sz="1700" u="sng" dirty="0"/>
              <a:t>Шаг 6.</a:t>
            </a:r>
            <a:r>
              <a:rPr lang="ru-RU" sz="1700" dirty="0"/>
              <a:t> Собрать сгенерированные внешние файлы (для 3 итераций работы)</a:t>
            </a:r>
          </a:p>
          <a:p>
            <a:pPr lvl="1" algn="l"/>
            <a:r>
              <a:rPr lang="ru-RU" sz="2000" b="1" dirty="0">
                <a:solidFill>
                  <a:schemeClr val="accent1"/>
                </a:solidFill>
              </a:rPr>
              <a:t>Добавить текст </a:t>
            </a:r>
            <a:r>
              <a:rPr lang="en-US" sz="2000" b="1" dirty="0">
                <a:solidFill>
                  <a:schemeClr val="accent1"/>
                </a:solidFill>
              </a:rPr>
              <a:t>“Log.txt” </a:t>
            </a:r>
            <a:r>
              <a:rPr lang="ru-RU" sz="2000" b="1" dirty="0">
                <a:solidFill>
                  <a:schemeClr val="accent1"/>
                </a:solidFill>
              </a:rPr>
              <a:t>в отчет – Листинг 3</a:t>
            </a:r>
          </a:p>
          <a:p>
            <a:pPr lvl="1" algn="l"/>
            <a:r>
              <a:rPr lang="ru-RU" sz="2000" b="1" dirty="0">
                <a:solidFill>
                  <a:schemeClr val="accent1"/>
                </a:solidFill>
              </a:rPr>
              <a:t>Добавить текст </a:t>
            </a:r>
            <a:r>
              <a:rPr lang="en-US" sz="2000" b="1" dirty="0">
                <a:solidFill>
                  <a:schemeClr val="accent1"/>
                </a:solidFill>
              </a:rPr>
              <a:t>“Mining.txt” </a:t>
            </a:r>
            <a:r>
              <a:rPr lang="ru-RU" sz="2000" b="1" dirty="0">
                <a:solidFill>
                  <a:schemeClr val="accent1"/>
                </a:solidFill>
              </a:rPr>
              <a:t>в отчет – Листинг </a:t>
            </a:r>
            <a:r>
              <a:rPr lang="en-US" sz="2000" b="1" dirty="0">
                <a:solidFill>
                  <a:schemeClr val="accent1"/>
                </a:solidFill>
              </a:rPr>
              <a:t>4</a:t>
            </a:r>
            <a:endParaRPr lang="en-US" sz="2000" dirty="0"/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21F784D5-B143-4051-A826-25811E789DF8}"/>
              </a:ext>
            </a:extLst>
          </p:cNvPr>
          <p:cNvSpPr/>
          <p:nvPr/>
        </p:nvSpPr>
        <p:spPr bwMode="auto">
          <a:xfrm>
            <a:off x="1979711" y="2564904"/>
            <a:ext cx="5184576" cy="1580242"/>
          </a:xfrm>
          <a:prstGeom prst="rect">
            <a:avLst/>
          </a:prstGeom>
          <a:ln>
            <a:headEnd type="none" w="med" len="med"/>
            <a:tailEnd type="none" w="med" len="med"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l"/>
            <a:r>
              <a:rPr lang="en-US" sz="1200" b="1" dirty="0">
                <a:solidFill>
                  <a:schemeClr val="tx1"/>
                </a:solidFill>
                <a:latin typeface="Consolas" panose="020B0609020204030204" pitchFamily="49" charset="0"/>
              </a:rPr>
              <a:t>&gt; import </a:t>
            </a:r>
            <a:r>
              <a:rPr lang="en-US" sz="1200" b="1" dirty="0" err="1">
                <a:solidFill>
                  <a:schemeClr val="tx1"/>
                </a:solidFill>
                <a:latin typeface="Consolas" panose="020B0609020204030204" pitchFamily="49" charset="0"/>
              </a:rPr>
              <a:t>hashlib</a:t>
            </a:r>
            <a:r>
              <a:rPr lang="en-US" sz="1200" b="1" dirty="0">
                <a:solidFill>
                  <a:schemeClr val="tx1"/>
                </a:solidFill>
                <a:latin typeface="Consolas" panose="020B0609020204030204" pitchFamily="49" charset="0"/>
              </a:rPr>
              <a:t/>
            </a:r>
            <a:br>
              <a:rPr lang="en-US" sz="1200" b="1" dirty="0">
                <a:solidFill>
                  <a:schemeClr val="tx1"/>
                </a:solidFill>
                <a:latin typeface="Consolas" panose="020B0609020204030204" pitchFamily="49" charset="0"/>
              </a:rPr>
            </a:br>
            <a:r>
              <a:rPr lang="en-US" sz="1200" b="1" dirty="0">
                <a:solidFill>
                  <a:schemeClr val="tx1"/>
                </a:solidFill>
                <a:latin typeface="Consolas" panose="020B0609020204030204" pitchFamily="49" charset="0"/>
              </a:rPr>
              <a:t>&gt; hash = hashlib.md5(</a:t>
            </a:r>
            <a:r>
              <a:rPr lang="en-US" sz="1200" b="1" dirty="0" err="1">
                <a:solidFill>
                  <a:schemeClr val="tx1"/>
                </a:solidFill>
                <a:latin typeface="Consolas" panose="020B0609020204030204" pitchFamily="49" charset="0"/>
              </a:rPr>
              <a:t>b"Ivanov</a:t>
            </a:r>
            <a:r>
              <a:rPr lang="en-US" sz="1200" b="1" dirty="0">
                <a:solidFill>
                  <a:schemeClr val="tx1"/>
                </a:solidFill>
                <a:latin typeface="Consolas" panose="020B0609020204030204" pitchFamily="49" charset="0"/>
              </a:rPr>
              <a:t>").digest()</a:t>
            </a:r>
            <a:br>
              <a:rPr lang="en-US" sz="1200" b="1" dirty="0">
                <a:solidFill>
                  <a:schemeClr val="tx1"/>
                </a:solidFill>
                <a:latin typeface="Consolas" panose="020B0609020204030204" pitchFamily="49" charset="0"/>
              </a:rPr>
            </a:br>
            <a:r>
              <a:rPr lang="en-US" sz="1200" b="1" dirty="0">
                <a:solidFill>
                  <a:schemeClr val="tx1"/>
                </a:solidFill>
                <a:latin typeface="Consolas" panose="020B0609020204030204" pitchFamily="49" charset="0"/>
              </a:rPr>
              <a:t>&gt; print (hash)</a:t>
            </a:r>
          </a:p>
          <a:p>
            <a:pPr algn="l"/>
            <a:r>
              <a:rPr lang="en-US" sz="1200" dirty="0">
                <a:latin typeface="Consolas" panose="020B0609020204030204" pitchFamily="49" charset="0"/>
              </a:rPr>
              <a:t>...</a:t>
            </a:r>
            <a:endParaRPr lang="en-US" sz="1200" dirty="0">
              <a:solidFill>
                <a:schemeClr val="tx1"/>
              </a:solidFill>
              <a:latin typeface="Consolas" panose="020B0609020204030204" pitchFamily="49" charset="0"/>
            </a:endParaRPr>
          </a:p>
          <a:p>
            <a:pPr algn="l"/>
            <a:r>
              <a:rPr lang="pt-BR" sz="1200" dirty="0">
                <a:latin typeface="Consolas" panose="020B0609020204030204" pitchFamily="49" charset="0"/>
              </a:rPr>
              <a:t>b'=\x14\x13\x8f\xa9,\x14\xe3\xf7\xa0\x14o\xc1\x93\x94w’</a:t>
            </a:r>
            <a:br>
              <a:rPr lang="pt-BR" sz="1200" dirty="0">
                <a:latin typeface="Consolas" panose="020B0609020204030204" pitchFamily="49" charset="0"/>
              </a:rPr>
            </a:br>
            <a:r>
              <a:rPr lang="en-US" sz="1200" dirty="0">
                <a:latin typeface="Consolas" panose="020B0609020204030204" pitchFamily="49" charset="0"/>
              </a:rPr>
              <a:t>b'\x9c+\</a:t>
            </a:r>
            <a:r>
              <a:rPr lang="en-US" sz="1200" dirty="0" err="1">
                <a:latin typeface="Consolas" panose="020B0609020204030204" pitchFamily="49" charset="0"/>
              </a:rPr>
              <a:t>xdeT</a:t>
            </a:r>
            <a:r>
              <a:rPr lang="en-US" sz="1200" dirty="0">
                <a:latin typeface="Consolas" panose="020B0609020204030204" pitchFamily="49" charset="0"/>
              </a:rPr>
              <a:t>\xe2T\x96\x92\xb6\xf5\xe6Q\</a:t>
            </a:r>
            <a:r>
              <a:rPr lang="en-US" sz="1200" dirty="0" err="1">
                <a:latin typeface="Consolas" panose="020B0609020204030204" pitchFamily="49" charset="0"/>
              </a:rPr>
              <a:t>xcf</a:t>
            </a:r>
            <a:r>
              <a:rPr lang="en-US" sz="1200" dirty="0">
                <a:latin typeface="Consolas" panose="020B0609020204030204" pitchFamily="49" charset="0"/>
              </a:rPr>
              <a:t>\</a:t>
            </a:r>
            <a:r>
              <a:rPr lang="en-US" sz="1200" dirty="0" err="1">
                <a:latin typeface="Consolas" panose="020B0609020204030204" pitchFamily="49" charset="0"/>
              </a:rPr>
              <a:t>xfa</a:t>
            </a:r>
            <a:r>
              <a:rPr lang="en-US" sz="1200" dirty="0">
                <a:latin typeface="Consolas" panose="020B0609020204030204" pitchFamily="49" charset="0"/>
              </a:rPr>
              <a:t>\</a:t>
            </a:r>
            <a:r>
              <a:rPr lang="en-US" sz="1200" dirty="0" err="1">
                <a:latin typeface="Consolas" panose="020B0609020204030204" pitchFamily="49" charset="0"/>
              </a:rPr>
              <a:t>xbf</a:t>
            </a:r>
            <a:r>
              <a:rPr lang="en-US" sz="1200" dirty="0">
                <a:latin typeface="Consolas" panose="020B0609020204030204" pitchFamily="49" charset="0"/>
              </a:rPr>
              <a:t>\x96’</a:t>
            </a:r>
            <a:br>
              <a:rPr lang="en-US" sz="1200" dirty="0">
                <a:latin typeface="Consolas" panose="020B0609020204030204" pitchFamily="49" charset="0"/>
              </a:rPr>
            </a:br>
            <a:r>
              <a:rPr lang="en-US" sz="1200" dirty="0">
                <a:latin typeface="Consolas" panose="020B0609020204030204" pitchFamily="49" charset="0"/>
              </a:rPr>
              <a:t>b'\xc6\xb6\xe3\</a:t>
            </a:r>
            <a:r>
              <a:rPr lang="en-US" sz="1200" dirty="0" err="1">
                <a:latin typeface="Consolas" panose="020B0609020204030204" pitchFamily="49" charset="0"/>
              </a:rPr>
              <a:t>xfeqvE</a:t>
            </a:r>
            <a:r>
              <a:rPr lang="en-US" sz="1200" dirty="0">
                <a:latin typeface="Consolas" panose="020B0609020204030204" pitchFamily="49" charset="0"/>
              </a:rPr>
              <a:t>\</a:t>
            </a:r>
            <a:r>
              <a:rPr lang="en-US" sz="1200" dirty="0" err="1">
                <a:latin typeface="Consolas" panose="020B0609020204030204" pitchFamily="49" charset="0"/>
              </a:rPr>
              <a:t>xbe</a:t>
            </a:r>
            <a:r>
              <a:rPr lang="en-US" sz="1200" dirty="0">
                <a:latin typeface="Consolas" panose="020B0609020204030204" pitchFamily="49" charset="0"/>
              </a:rPr>
              <a:t>\x05\</a:t>
            </a:r>
            <a:r>
              <a:rPr lang="en-US" sz="1200" dirty="0" err="1">
                <a:latin typeface="Consolas" panose="020B0609020204030204" pitchFamily="49" charset="0"/>
              </a:rPr>
              <a:t>xca</a:t>
            </a:r>
            <a:r>
              <a:rPr lang="en-US" sz="1200" dirty="0">
                <a:latin typeface="Consolas" panose="020B0609020204030204" pitchFamily="49" charset="0"/>
              </a:rPr>
              <a:t>\x1d#\</a:t>
            </a:r>
            <a:r>
              <a:rPr lang="en-US" sz="1200" dirty="0" err="1">
                <a:latin typeface="Consolas" panose="020B0609020204030204" pitchFamily="49" charset="0"/>
              </a:rPr>
              <a:t>xafP</a:t>
            </a:r>
            <a:r>
              <a:rPr lang="en-US" sz="1200" dirty="0">
                <a:latin typeface="Consolas" panose="020B0609020204030204" pitchFamily="49" charset="0"/>
              </a:rPr>
              <a:t>$\x19’</a:t>
            </a:r>
            <a:br>
              <a:rPr lang="en-US" sz="1200" dirty="0">
                <a:latin typeface="Consolas" panose="020B0609020204030204" pitchFamily="49" charset="0"/>
              </a:rPr>
            </a:br>
            <a:r>
              <a:rPr lang="en-US" sz="1200" dirty="0">
                <a:latin typeface="Consolas" panose="020B0609020204030204" pitchFamily="49" charset="0"/>
              </a:rPr>
              <a:t>...</a:t>
            </a:r>
            <a:endParaRPr lang="en-US" sz="1200" dirty="0">
              <a:solidFill>
                <a:schemeClr val="tx1"/>
              </a:solidFill>
              <a:latin typeface="Consolas" panose="020B0609020204030204" pitchFamily="49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B385472-D908-4144-AAC0-902A6D46DF09}"/>
              </a:ext>
            </a:extLst>
          </p:cNvPr>
          <p:cNvSpPr txBox="1"/>
          <p:nvPr/>
        </p:nvSpPr>
        <p:spPr>
          <a:xfrm>
            <a:off x="0" y="6605373"/>
            <a:ext cx="9143999" cy="26161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l"/>
            <a:r>
              <a:rPr lang="en-US" sz="1100" i="1" dirty="0"/>
              <a:t>//</a:t>
            </a:r>
            <a:r>
              <a:rPr lang="ru-RU" sz="1100" i="1" dirty="0"/>
              <a:t> *</a:t>
            </a:r>
            <a:r>
              <a:rPr lang="ru-RU" sz="1100" i="1" dirty="0" err="1"/>
              <a:t>ВрПО</a:t>
            </a:r>
            <a:r>
              <a:rPr lang="ru-RU" sz="1100" i="1" dirty="0"/>
              <a:t> – Вредоносное ПО</a:t>
            </a:r>
            <a:r>
              <a:rPr lang="en-US" sz="1100" i="1" dirty="0"/>
              <a:t>; </a:t>
            </a:r>
            <a:r>
              <a:rPr lang="ru-RU" sz="1100" i="1" dirty="0"/>
              <a:t>**Группа студентов – тех, которые выполняли данное задание</a:t>
            </a:r>
          </a:p>
        </p:txBody>
      </p:sp>
    </p:spTree>
    <p:extLst>
      <p:ext uri="{BB962C8B-B14F-4D97-AF65-F5344CB8AC3E}">
        <p14:creationId xmlns:p14="http://schemas.microsoft.com/office/powerpoint/2010/main" val="257609555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2" name="Text Box 4">
            <a:extLst>
              <a:ext uri="{FF2B5EF4-FFF2-40B4-BE49-F238E27FC236}">
                <a16:creationId xmlns:a16="http://schemas.microsoft.com/office/drawing/2014/main" id="{F2BDAA81-8857-4F6C-BE9B-13055BBDEA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13038" y="5927725"/>
            <a:ext cx="3001962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en-US" altLang="en-US" sz="2000" b="1">
                <a:solidFill>
                  <a:schemeClr val="bg1"/>
                </a:solidFill>
              </a:rPr>
              <a:t>www.themegallery.com</a:t>
            </a:r>
          </a:p>
        </p:txBody>
      </p:sp>
      <p:sp>
        <p:nvSpPr>
          <p:cNvPr id="104453" name="WordArt 5">
            <a:extLst>
              <a:ext uri="{FF2B5EF4-FFF2-40B4-BE49-F238E27FC236}">
                <a16:creationId xmlns:a16="http://schemas.microsoft.com/office/drawing/2014/main" id="{25FB12F3-7DAB-4711-A5C3-4C2A4FC0048A}"/>
              </a:ext>
            </a:extLst>
          </p:cNvPr>
          <p:cNvSpPr>
            <a:spLocks noChangeArrowheads="1" noChangeShapeType="1" noTextEdit="1"/>
          </p:cNvSpPr>
          <p:nvPr/>
        </p:nvSpPr>
        <p:spPr bwMode="gray">
          <a:xfrm>
            <a:off x="1907704" y="4509120"/>
            <a:ext cx="5841937" cy="2160240"/>
          </a:xfrm>
          <a:prstGeom prst="rect">
            <a:avLst/>
          </a:prstGeom>
          <a:solidFill>
            <a:schemeClr val="bg1"/>
          </a:solidFill>
        </p:spPr>
        <p:txBody>
          <a:bodyPr wrap="none" fromWordArt="1">
            <a:prstTxWarp prst="textDeflate">
              <a:avLst>
                <a:gd name="adj" fmla="val 0"/>
              </a:avLst>
            </a:prstTxWarp>
          </a:bodyPr>
          <a:lstStyle/>
          <a:p>
            <a:r>
              <a:rPr lang="ru-RU" sz="3600" b="1" kern="10" dirty="0">
                <a:ln w="28575">
                  <a:solidFill>
                    <a:schemeClr val="bg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chemeClr val="hlink"/>
                    </a:gs>
                    <a:gs pos="100000">
                      <a:schemeClr val="accent1"/>
                    </a:gs>
                  </a:gsLst>
                  <a:lin ang="0" scaled="1"/>
                </a:gradFill>
                <a:effectLst>
                  <a:outerShdw dist="53882" dir="2700000" algn="ctr" rotWithShape="0">
                    <a:schemeClr val="tx2">
                      <a:alpha val="50000"/>
                    </a:schemeClr>
                  </a:outerShdw>
                </a:effectLst>
                <a:cs typeface="Arial" panose="020B0604020202020204" pitchFamily="34" charset="0"/>
              </a:rPr>
              <a:t>Вопросы</a:t>
            </a:r>
          </a:p>
          <a:p>
            <a:endParaRPr lang="en-US" sz="3600" b="1" kern="10" dirty="0">
              <a:ln w="28575">
                <a:solidFill>
                  <a:schemeClr val="bg1"/>
                </a:solidFill>
                <a:round/>
                <a:headEnd/>
                <a:tailEnd/>
              </a:ln>
              <a:gradFill rotWithShape="1">
                <a:gsLst>
                  <a:gs pos="0">
                    <a:schemeClr val="hlink"/>
                  </a:gs>
                  <a:gs pos="100000">
                    <a:schemeClr val="accent1"/>
                  </a:gs>
                </a:gsLst>
                <a:lin ang="0" scaled="1"/>
              </a:gradFill>
              <a:effectLst>
                <a:outerShdw dist="53882" dir="2700000" algn="ctr" rotWithShape="0">
                  <a:schemeClr val="tx2">
                    <a:alpha val="50000"/>
                  </a:schemeClr>
                </a:outerShdw>
              </a:effectLst>
              <a:cs typeface="Arial" panose="020B0604020202020204" pitchFamily="34" charset="0"/>
            </a:endParaRPr>
          </a:p>
        </p:txBody>
      </p:sp>
      <p:sp>
        <p:nvSpPr>
          <p:cNvPr id="5" name="Подзаголовок 2">
            <a:extLst>
              <a:ext uri="{FF2B5EF4-FFF2-40B4-BE49-F238E27FC236}">
                <a16:creationId xmlns:a16="http://schemas.microsoft.com/office/drawing/2014/main" id="{EED396FE-FC16-4CDE-A64A-DB4E65DE54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00200" y="3276600"/>
            <a:ext cx="6324600" cy="381000"/>
          </a:xfrm>
        </p:spPr>
        <p:txBody>
          <a:bodyPr/>
          <a:lstStyle/>
          <a:p>
            <a:r>
              <a:rPr lang="ru-RU" dirty="0"/>
              <a:t>Защита программ и данных</a:t>
            </a:r>
            <a:endParaRPr lang="en-US" dirty="0"/>
          </a:p>
        </p:txBody>
      </p:sp>
      <p:sp>
        <p:nvSpPr>
          <p:cNvPr id="8" name="Rectangle 2">
            <a:extLst>
              <a:ext uri="{FF2B5EF4-FFF2-40B4-BE49-F238E27FC236}">
                <a16:creationId xmlns:a16="http://schemas.microsoft.com/office/drawing/2014/main" id="{1614F42B-0951-4C86-AA32-402BCF96C99E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752600" y="1800225"/>
            <a:ext cx="6923856" cy="1012825"/>
          </a:xfrm>
        </p:spPr>
        <p:txBody>
          <a:bodyPr/>
          <a:lstStyle/>
          <a:p>
            <a:r>
              <a:rPr lang="ru-RU" altLang="en-US" sz="2000" dirty="0"/>
              <a:t>Лекция </a:t>
            </a:r>
            <a:r>
              <a:rPr lang="en-US" altLang="en-US" sz="2000" dirty="0"/>
              <a:t>7</a:t>
            </a:r>
            <a:r>
              <a:rPr lang="ru-RU" altLang="en-US" sz="2000" dirty="0"/>
              <a:t>.</a:t>
            </a:r>
            <a:r>
              <a:rPr lang="ru-RU" altLang="en-US" sz="2400" dirty="0"/>
              <a:t/>
            </a:r>
            <a:br>
              <a:rPr lang="ru-RU" altLang="en-US" sz="2400" dirty="0"/>
            </a:br>
            <a:r>
              <a:rPr lang="ru-RU" altLang="en-US" sz="2800" dirty="0"/>
              <a:t>Анализ программного кода</a:t>
            </a:r>
            <a:br>
              <a:rPr lang="ru-RU" altLang="en-US" sz="2800" dirty="0"/>
            </a:br>
            <a:r>
              <a:rPr lang="ru-RU" altLang="en-US" sz="2800" dirty="0"/>
              <a:t>и данных</a:t>
            </a:r>
            <a:r>
              <a:rPr lang="en-US" altLang="en-US" sz="2800" dirty="0"/>
              <a:t/>
            </a:r>
            <a:br>
              <a:rPr lang="en-US" altLang="en-US" sz="2800" dirty="0"/>
            </a:br>
            <a:r>
              <a:rPr lang="ru-RU" altLang="en-US" sz="2000" dirty="0"/>
              <a:t>Вредоносное программное обеспечение</a:t>
            </a:r>
            <a:endParaRPr lang="en-US" alt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44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44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44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C8EE595-1A28-4AE2-86F2-87D951B90C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Про зачет</a:t>
            </a:r>
            <a:endParaRPr lang="en-US" dirty="0"/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94A7C4E4-AD81-4F8C-A6A9-CE71A5F39B63}"/>
              </a:ext>
            </a:extLst>
          </p:cNvPr>
          <p:cNvSpPr/>
          <p:nvPr/>
        </p:nvSpPr>
        <p:spPr>
          <a:xfrm>
            <a:off x="0" y="1196752"/>
            <a:ext cx="9144000" cy="56630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l">
              <a:buFont typeface="Wingdings" panose="05000000000000000000" pitchFamily="2" charset="2"/>
              <a:buChar char="q"/>
            </a:pPr>
            <a:r>
              <a:rPr lang="ru-RU" sz="1600" dirty="0">
                <a:highlight>
                  <a:srgbClr val="FFFF00"/>
                </a:highlight>
              </a:rPr>
              <a:t>Дата проведения</a:t>
            </a:r>
            <a:r>
              <a:rPr lang="en-US" sz="1600" dirty="0">
                <a:highlight>
                  <a:srgbClr val="FFFF00"/>
                </a:highlight>
              </a:rPr>
              <a:t>:</a:t>
            </a:r>
          </a:p>
          <a:p>
            <a:pPr marL="742950" lvl="1" indent="-285750" algn="l">
              <a:buFont typeface="Courier New" panose="02070309020205020404" pitchFamily="49" charset="0"/>
              <a:buChar char="o"/>
            </a:pPr>
            <a:r>
              <a:rPr lang="en-US" sz="1600" dirty="0"/>
              <a:t>24 </a:t>
            </a:r>
            <a:r>
              <a:rPr lang="ru-RU" sz="1600" dirty="0" smtClean="0"/>
              <a:t>декабря</a:t>
            </a:r>
            <a:r>
              <a:rPr lang="ru-RU" sz="1600" dirty="0" smtClean="0"/>
              <a:t> </a:t>
            </a:r>
            <a:r>
              <a:rPr lang="ru-RU" sz="1600" dirty="0"/>
              <a:t>2018 года (на лекции)</a:t>
            </a:r>
          </a:p>
          <a:p>
            <a:pPr marL="742950" lvl="1" indent="-285750" algn="l">
              <a:buFont typeface="Courier New" panose="02070309020205020404" pitchFamily="49" charset="0"/>
              <a:buChar char="o"/>
            </a:pPr>
            <a:endParaRPr lang="ru-RU" sz="600" dirty="0"/>
          </a:p>
          <a:p>
            <a:pPr marL="285750" indent="-285750" algn="l">
              <a:buFont typeface="Wingdings" panose="05000000000000000000" pitchFamily="2" charset="2"/>
              <a:buChar char="q"/>
            </a:pPr>
            <a:r>
              <a:rPr lang="ru-RU" sz="1600" dirty="0">
                <a:highlight>
                  <a:srgbClr val="D5D6FF"/>
                </a:highlight>
              </a:rPr>
              <a:t>Способ проведения</a:t>
            </a:r>
            <a:r>
              <a:rPr lang="en-US" sz="1600" dirty="0">
                <a:highlight>
                  <a:srgbClr val="D5D6FF"/>
                </a:highlight>
              </a:rPr>
              <a:t>:</a:t>
            </a:r>
          </a:p>
          <a:p>
            <a:pPr marL="742950" lvl="1" indent="-285750" algn="l">
              <a:buFont typeface="Courier New" panose="02070309020205020404" pitchFamily="49" charset="0"/>
              <a:buChar char="o"/>
            </a:pPr>
            <a:r>
              <a:rPr lang="ru-RU" sz="1600" dirty="0"/>
              <a:t>Опрос (листки с вопросами и вариантами ответов)</a:t>
            </a:r>
          </a:p>
          <a:p>
            <a:pPr marL="742950" lvl="1" indent="-285750" algn="l">
              <a:buFont typeface="Courier New" panose="02070309020205020404" pitchFamily="49" charset="0"/>
              <a:buChar char="o"/>
            </a:pPr>
            <a:endParaRPr lang="ru-RU" sz="600" dirty="0"/>
          </a:p>
          <a:p>
            <a:pPr marL="285750" indent="-285750" algn="l">
              <a:buFont typeface="Wingdings" panose="05000000000000000000" pitchFamily="2" charset="2"/>
              <a:buChar char="q"/>
            </a:pPr>
            <a:r>
              <a:rPr lang="ru-RU" sz="1600" dirty="0"/>
              <a:t>Длительность проведения</a:t>
            </a:r>
            <a:r>
              <a:rPr lang="en-US" sz="1600" dirty="0"/>
              <a:t>:</a:t>
            </a:r>
          </a:p>
          <a:p>
            <a:pPr marL="742950" lvl="1" indent="-285750" algn="l">
              <a:buFont typeface="Courier New" panose="02070309020205020404" pitchFamily="49" charset="0"/>
              <a:buChar char="o"/>
            </a:pPr>
            <a:r>
              <a:rPr lang="ru-RU" sz="1600" dirty="0"/>
              <a:t>1 час (60 минут)</a:t>
            </a:r>
          </a:p>
          <a:p>
            <a:pPr marL="742950" lvl="1" indent="-285750" algn="l">
              <a:buFont typeface="Courier New" panose="02070309020205020404" pitchFamily="49" charset="0"/>
              <a:buChar char="o"/>
            </a:pPr>
            <a:endParaRPr lang="ru-RU" sz="600" dirty="0"/>
          </a:p>
          <a:p>
            <a:pPr marL="285750" indent="-285750" algn="l">
              <a:buFont typeface="Wingdings" panose="05000000000000000000" pitchFamily="2" charset="2"/>
              <a:buChar char="q"/>
            </a:pPr>
            <a:r>
              <a:rPr lang="ru-RU" sz="1600" dirty="0"/>
              <a:t>Объем</a:t>
            </a:r>
          </a:p>
          <a:p>
            <a:pPr marL="742950" lvl="1" indent="-285750" algn="l">
              <a:buFont typeface="Courier New" panose="02070309020205020404" pitchFamily="49" charset="0"/>
              <a:buChar char="o"/>
            </a:pPr>
            <a:r>
              <a:rPr lang="ru-RU" sz="1600" dirty="0"/>
              <a:t>7 лекций </a:t>
            </a:r>
            <a:r>
              <a:rPr lang="en-US" sz="1600" dirty="0"/>
              <a:t>X </a:t>
            </a:r>
            <a:r>
              <a:rPr lang="ru-RU" sz="1600" dirty="0" smtClean="0"/>
              <a:t>4-6 </a:t>
            </a:r>
            <a:r>
              <a:rPr lang="ru-RU" sz="1600" dirty="0"/>
              <a:t>вопросов</a:t>
            </a:r>
            <a:r>
              <a:rPr lang="en-US" sz="1600" dirty="0"/>
              <a:t>/</a:t>
            </a:r>
            <a:r>
              <a:rPr lang="ru-RU" sz="1600" dirty="0"/>
              <a:t>лекция = </a:t>
            </a:r>
            <a:r>
              <a:rPr lang="en-US" sz="1600" dirty="0" smtClean="0"/>
              <a:t>~</a:t>
            </a:r>
            <a:r>
              <a:rPr lang="ru-RU" sz="1600" dirty="0" smtClean="0"/>
              <a:t>35 </a:t>
            </a:r>
            <a:r>
              <a:rPr lang="ru-RU" sz="1600" dirty="0"/>
              <a:t>вопросов (с 1-5 вариантов ответа)</a:t>
            </a:r>
          </a:p>
          <a:p>
            <a:pPr marL="742950" lvl="1" indent="-285750" algn="l">
              <a:buFont typeface="Courier New" panose="02070309020205020404" pitchFamily="49" charset="0"/>
              <a:buChar char="o"/>
            </a:pPr>
            <a:endParaRPr lang="ru-RU" sz="600" dirty="0"/>
          </a:p>
          <a:p>
            <a:pPr marL="285750" indent="-285750" algn="l">
              <a:buFont typeface="Wingdings" panose="05000000000000000000" pitchFamily="2" charset="2"/>
              <a:buChar char="q"/>
            </a:pPr>
            <a:r>
              <a:rPr lang="ru-RU" sz="1600" dirty="0">
                <a:solidFill>
                  <a:srgbClr val="017514"/>
                </a:solidFill>
              </a:rPr>
              <a:t>Способ подготовки</a:t>
            </a:r>
          </a:p>
          <a:p>
            <a:pPr marL="742950" lvl="1" indent="-285750" algn="l">
              <a:buFont typeface="Courier New" panose="02070309020205020404" pitchFamily="49" charset="0"/>
              <a:buChar char="o"/>
            </a:pPr>
            <a:r>
              <a:rPr lang="ru-RU" sz="1600" dirty="0"/>
              <a:t>Изучить лекции (7 шт.) – вопросы будут только по ним!</a:t>
            </a:r>
          </a:p>
          <a:p>
            <a:pPr marL="742950" lvl="1" indent="-285750" algn="l">
              <a:buFont typeface="Courier New" panose="02070309020205020404" pitchFamily="49" charset="0"/>
              <a:buChar char="o"/>
            </a:pPr>
            <a:endParaRPr lang="ru-RU" sz="600" dirty="0"/>
          </a:p>
          <a:p>
            <a:pPr marL="285750" indent="-285750" algn="l">
              <a:buFont typeface="Wingdings" panose="05000000000000000000" pitchFamily="2" charset="2"/>
              <a:buChar char="q"/>
            </a:pPr>
            <a:r>
              <a:rPr lang="ru-RU" sz="1600" dirty="0">
                <a:solidFill>
                  <a:schemeClr val="accent1"/>
                </a:solidFill>
              </a:rPr>
              <a:t>Результаты (в том числе проставление зачетов)</a:t>
            </a:r>
          </a:p>
          <a:p>
            <a:pPr marL="742950" lvl="1" indent="-285750" algn="l">
              <a:buFont typeface="Courier New" panose="02070309020205020404" pitchFamily="49" charset="0"/>
              <a:buChar char="o"/>
            </a:pPr>
            <a:r>
              <a:rPr lang="ru-RU" sz="1600" dirty="0"/>
              <a:t>Проверю к парам практик – в начале недели (до 26.12.2018)</a:t>
            </a:r>
          </a:p>
          <a:p>
            <a:pPr marL="742950" lvl="1" indent="-285750" algn="l">
              <a:buFont typeface="Courier New" panose="02070309020205020404" pitchFamily="49" charset="0"/>
              <a:buChar char="o"/>
            </a:pPr>
            <a:endParaRPr lang="ru-RU" sz="600" dirty="0"/>
          </a:p>
          <a:p>
            <a:pPr marL="285750" indent="-285750" algn="l">
              <a:buFont typeface="Wingdings" panose="05000000000000000000" pitchFamily="2" charset="2"/>
              <a:buChar char="q"/>
            </a:pPr>
            <a:r>
              <a:rPr lang="ru-RU" sz="1600" dirty="0">
                <a:highlight>
                  <a:srgbClr val="D1FFD2"/>
                </a:highlight>
              </a:rPr>
              <a:t>Выполнение практических заданий все равно необходимо всем</a:t>
            </a:r>
            <a:r>
              <a:rPr lang="en-US" sz="1600" dirty="0">
                <a:highlight>
                  <a:srgbClr val="D1FFD2"/>
                </a:highlight>
              </a:rPr>
              <a:t> (</a:t>
            </a:r>
            <a:r>
              <a:rPr lang="ru-RU" sz="1600" dirty="0">
                <a:highlight>
                  <a:srgbClr val="FFE5E5"/>
                </a:highlight>
              </a:rPr>
              <a:t>обновил </a:t>
            </a:r>
            <a:r>
              <a:rPr lang="en-US" sz="1600" dirty="0">
                <a:highlight>
                  <a:srgbClr val="FFE5E5"/>
                </a:highlight>
              </a:rPr>
              <a:t>Google Sheet</a:t>
            </a:r>
            <a:r>
              <a:rPr lang="en-US" sz="1600" dirty="0">
                <a:highlight>
                  <a:srgbClr val="D1FFD2"/>
                </a:highlight>
              </a:rPr>
              <a:t>)</a:t>
            </a:r>
            <a:r>
              <a:rPr lang="ru-RU" sz="1600" dirty="0">
                <a:highlight>
                  <a:srgbClr val="D1FFD2"/>
                </a:highlight>
              </a:rPr>
              <a:t>!</a:t>
            </a:r>
          </a:p>
          <a:p>
            <a:pPr marL="742950" lvl="1" indent="-285750" algn="l">
              <a:buFont typeface="Courier New" panose="02070309020205020404" pitchFamily="49" charset="0"/>
              <a:buChar char="o"/>
            </a:pPr>
            <a:r>
              <a:rPr lang="ru-RU" sz="1600" dirty="0"/>
              <a:t>Без этого не смогу поставить роспись в зачетке (Закон об образовании!)</a:t>
            </a:r>
          </a:p>
          <a:p>
            <a:pPr marL="742950" lvl="1" indent="-285750" algn="l">
              <a:buFont typeface="Courier New" panose="02070309020205020404" pitchFamily="49" charset="0"/>
              <a:buChar char="o"/>
            </a:pPr>
            <a:r>
              <a:rPr lang="ru-RU" sz="1600" dirty="0"/>
              <a:t>Отчеты будут сданы на кафедру (для отчетности, аккредитации и пр.)</a:t>
            </a:r>
          </a:p>
          <a:p>
            <a:pPr marL="742950" lvl="1" indent="-285750" algn="l">
              <a:buFont typeface="Courier New" panose="02070309020205020404" pitchFamily="49" charset="0"/>
              <a:buChar char="o"/>
            </a:pPr>
            <a:r>
              <a:rPr lang="ru-RU" sz="1600" dirty="0">
                <a:solidFill>
                  <a:schemeClr val="tx2"/>
                </a:solidFill>
              </a:rPr>
              <a:t>Но зачет можно сдавать и без отчетов по практическим заданиям</a:t>
            </a:r>
          </a:p>
          <a:p>
            <a:pPr marL="742950" lvl="1" indent="-285750" algn="l">
              <a:buFont typeface="Courier New" panose="02070309020205020404" pitchFamily="49" charset="0"/>
              <a:buChar char="o"/>
            </a:pPr>
            <a:endParaRPr lang="ru-RU" sz="600" dirty="0"/>
          </a:p>
          <a:p>
            <a:pPr marL="285750" indent="-285750" algn="l">
              <a:buFont typeface="Wingdings" panose="05000000000000000000" pitchFamily="2" charset="2"/>
              <a:buChar char="q"/>
            </a:pPr>
            <a:r>
              <a:rPr lang="en-US" sz="1600" dirty="0" err="1">
                <a:solidFill>
                  <a:srgbClr val="FF0000"/>
                </a:solidFill>
              </a:rPr>
              <a:t>LifeHack</a:t>
            </a:r>
            <a:r>
              <a:rPr lang="ru-RU" sz="1600" dirty="0">
                <a:solidFill>
                  <a:srgbClr val="FF0000"/>
                </a:solidFill>
              </a:rPr>
              <a:t>-и</a:t>
            </a:r>
          </a:p>
          <a:p>
            <a:pPr marL="742950" lvl="1" indent="-285750" algn="l">
              <a:buFont typeface="Courier New" panose="02070309020205020404" pitchFamily="49" charset="0"/>
              <a:buChar char="o"/>
            </a:pPr>
            <a:r>
              <a:rPr lang="ru-RU" sz="1600" dirty="0"/>
              <a:t>Больше всех ходил на лекции и практику = Зачет (1-3 человека в группе)</a:t>
            </a:r>
          </a:p>
          <a:p>
            <a:pPr marL="742950" lvl="1" indent="-285750" algn="l">
              <a:buFont typeface="Courier New" panose="02070309020205020404" pitchFamily="49" charset="0"/>
              <a:buChar char="o"/>
            </a:pPr>
            <a:r>
              <a:rPr lang="ru-RU" sz="1600" dirty="0"/>
              <a:t>Быстрее всех сдал все практические задания = Зачет (1-3 человека в группе)</a:t>
            </a:r>
          </a:p>
          <a:p>
            <a:pPr marL="742950" lvl="1" indent="-285750" algn="l">
              <a:buFont typeface="Courier New" panose="02070309020205020404" pitchFamily="49" charset="0"/>
              <a:buChar char="o"/>
            </a:pPr>
            <a:r>
              <a:rPr lang="ru-RU" sz="1600" dirty="0"/>
              <a:t>Возможно будет что-то еще…</a:t>
            </a:r>
          </a:p>
        </p:txBody>
      </p:sp>
      <p:sp>
        <p:nvSpPr>
          <p:cNvPr id="8" name="Пузырек для мыслей: облако 7">
            <a:extLst>
              <a:ext uri="{FF2B5EF4-FFF2-40B4-BE49-F238E27FC236}">
                <a16:creationId xmlns:a16="http://schemas.microsoft.com/office/drawing/2014/main" id="{3AA1687E-CBDE-444B-8DC2-47A83F15B3AF}"/>
              </a:ext>
            </a:extLst>
          </p:cNvPr>
          <p:cNvSpPr/>
          <p:nvPr/>
        </p:nvSpPr>
        <p:spPr bwMode="auto">
          <a:xfrm>
            <a:off x="6588224" y="3645024"/>
            <a:ext cx="1728192" cy="864096"/>
          </a:xfrm>
          <a:prstGeom prst="cloudCallout">
            <a:avLst>
              <a:gd name="adj1" fmla="val -79513"/>
              <a:gd name="adj2" fmla="val -13947"/>
            </a:avLst>
          </a:prstGeom>
          <a:solidFill>
            <a:schemeClr val="accent2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1400" dirty="0"/>
              <a:t>Готовиться просто!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2982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C8EE595-1A28-4AE2-86F2-87D951B90C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Вредоносное ПО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C932516-70EF-4271-B188-804429601B17}"/>
              </a:ext>
            </a:extLst>
          </p:cNvPr>
          <p:cNvSpPr txBox="1"/>
          <p:nvPr/>
        </p:nvSpPr>
        <p:spPr>
          <a:xfrm>
            <a:off x="0" y="6605373"/>
            <a:ext cx="9143999" cy="25391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l"/>
            <a:r>
              <a:rPr lang="en-US" sz="1050" i="1" dirty="0"/>
              <a:t>//</a:t>
            </a:r>
            <a:r>
              <a:rPr lang="ru-RU" sz="1050" i="1" dirty="0"/>
              <a:t> 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F894D2CB-632A-4926-8582-53313BCE91A3}"/>
              </a:ext>
            </a:extLst>
          </p:cNvPr>
          <p:cNvSpPr/>
          <p:nvPr/>
        </p:nvSpPr>
        <p:spPr>
          <a:xfrm>
            <a:off x="0" y="1196752"/>
            <a:ext cx="9144000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l">
              <a:buFont typeface="Wingdings" panose="05000000000000000000" pitchFamily="2" charset="2"/>
              <a:buChar char="q"/>
            </a:pPr>
            <a:r>
              <a:rPr lang="ru-RU" sz="1600" dirty="0"/>
              <a:t>Вредоносное ПО - программное обеспечение для </a:t>
            </a:r>
            <a:r>
              <a:rPr lang="ru-RU" sz="1600" dirty="0">
                <a:solidFill>
                  <a:srgbClr val="FF0000"/>
                </a:solidFill>
              </a:rPr>
              <a:t>несанкционированного доступа</a:t>
            </a:r>
            <a:r>
              <a:rPr lang="ru-RU" sz="1600" dirty="0"/>
              <a:t> к </a:t>
            </a:r>
            <a:r>
              <a:rPr lang="ru-RU" sz="1600" dirty="0">
                <a:solidFill>
                  <a:schemeClr val="accent1"/>
                </a:solidFill>
              </a:rPr>
              <a:t>ресурсам ЭВМ</a:t>
            </a:r>
            <a:r>
              <a:rPr lang="ru-RU" sz="1600" dirty="0"/>
              <a:t> или </a:t>
            </a:r>
            <a:r>
              <a:rPr lang="ru-RU" sz="1600" dirty="0">
                <a:solidFill>
                  <a:schemeClr val="accent1"/>
                </a:solidFill>
              </a:rPr>
              <a:t>информации</a:t>
            </a:r>
            <a:r>
              <a:rPr lang="ru-RU" sz="1600" dirty="0"/>
              <a:t> на ней </a:t>
            </a:r>
            <a:r>
              <a:rPr lang="ru-RU" sz="1600" dirty="0">
                <a:solidFill>
                  <a:srgbClr val="017514"/>
                </a:solidFill>
              </a:rPr>
              <a:t>с целью</a:t>
            </a:r>
            <a:r>
              <a:rPr lang="ru-RU" sz="1600" dirty="0"/>
              <a:t> </a:t>
            </a:r>
            <a:r>
              <a:rPr lang="ru-RU" sz="1600" dirty="0">
                <a:solidFill>
                  <a:srgbClr val="FF0000"/>
                </a:solidFill>
              </a:rPr>
              <a:t>несанкционированного использования</a:t>
            </a:r>
            <a:r>
              <a:rPr lang="ru-RU" sz="1600" dirty="0"/>
              <a:t> ресурсов или </a:t>
            </a:r>
            <a:r>
              <a:rPr lang="ru-RU" sz="1600" dirty="0">
                <a:solidFill>
                  <a:srgbClr val="FF0000"/>
                </a:solidFill>
              </a:rPr>
              <a:t>причинения вреда</a:t>
            </a:r>
            <a:r>
              <a:rPr lang="ru-RU" sz="1600" dirty="0"/>
              <a:t> владельцу путём копирования, искажения, удаления или подмены информации</a:t>
            </a:r>
          </a:p>
          <a:p>
            <a:pPr marL="285750" indent="-285750" algn="l">
              <a:buFont typeface="Wingdings" panose="05000000000000000000" pitchFamily="2" charset="2"/>
              <a:buChar char="q"/>
            </a:pPr>
            <a:endParaRPr lang="ru-RU" sz="1600" dirty="0"/>
          </a:p>
          <a:p>
            <a:pPr marL="285750" indent="-285750" algn="l">
              <a:buFont typeface="Wingdings" panose="05000000000000000000" pitchFamily="2" charset="2"/>
              <a:buChar char="q"/>
            </a:pPr>
            <a:r>
              <a:rPr lang="ru-RU" sz="1600" dirty="0"/>
              <a:t>Эквивалентные или близкие названия</a:t>
            </a:r>
            <a:r>
              <a:rPr lang="en-US" sz="1600" dirty="0"/>
              <a:t>:</a:t>
            </a:r>
          </a:p>
          <a:p>
            <a:pPr marL="742950" lvl="1" indent="-285750" algn="l">
              <a:buFont typeface="Courier New" panose="02070309020205020404" pitchFamily="49" charset="0"/>
              <a:buChar char="o"/>
            </a:pPr>
            <a:r>
              <a:rPr lang="ru-RU" sz="1600" dirty="0"/>
              <a:t>Баг</a:t>
            </a:r>
            <a:r>
              <a:rPr lang="en-US" sz="1600" dirty="0"/>
              <a:t>/Bug/</a:t>
            </a:r>
            <a:r>
              <a:rPr lang="ru-RU" sz="1600" dirty="0"/>
              <a:t>Ошибка в коде</a:t>
            </a:r>
          </a:p>
          <a:p>
            <a:pPr marL="742950" lvl="1" indent="-285750" algn="l">
              <a:buFont typeface="Courier New" panose="02070309020205020404" pitchFamily="49" charset="0"/>
              <a:buChar char="o"/>
            </a:pPr>
            <a:r>
              <a:rPr lang="ru-RU" sz="1600" dirty="0"/>
              <a:t>Уязвимость</a:t>
            </a:r>
          </a:p>
          <a:p>
            <a:pPr marL="742950" lvl="1" indent="-285750" algn="l">
              <a:buFont typeface="Courier New" panose="02070309020205020404" pitchFamily="49" charset="0"/>
              <a:buChar char="o"/>
            </a:pPr>
            <a:r>
              <a:rPr lang="ru-RU" sz="1600" dirty="0"/>
              <a:t>НДВ</a:t>
            </a:r>
            <a:r>
              <a:rPr lang="en-US" sz="1600" dirty="0"/>
              <a:t> (</a:t>
            </a:r>
            <a:r>
              <a:rPr lang="ru-RU" sz="1600" dirty="0"/>
              <a:t>не декларированная возможность</a:t>
            </a:r>
            <a:r>
              <a:rPr lang="en-US" sz="1600" dirty="0"/>
              <a:t>)</a:t>
            </a:r>
            <a:endParaRPr lang="ru-RU" sz="1600" dirty="0"/>
          </a:p>
          <a:p>
            <a:pPr marL="742950" lvl="1" indent="-285750" algn="l">
              <a:buFont typeface="Courier New" panose="02070309020205020404" pitchFamily="49" charset="0"/>
              <a:buChar char="o"/>
            </a:pPr>
            <a:r>
              <a:rPr lang="ru-RU" sz="1600" dirty="0" err="1"/>
              <a:t>Вредонос</a:t>
            </a:r>
            <a:endParaRPr lang="ru-RU" sz="1600" dirty="0"/>
          </a:p>
          <a:p>
            <a:pPr marL="742950" lvl="1" indent="-285750" algn="l">
              <a:buFont typeface="Courier New" panose="02070309020205020404" pitchFamily="49" charset="0"/>
              <a:buChar char="o"/>
            </a:pPr>
            <a:r>
              <a:rPr lang="ru-RU" sz="1600" dirty="0" err="1"/>
              <a:t>Зловдер</a:t>
            </a:r>
            <a:endParaRPr lang="ru-RU" sz="1600" dirty="0"/>
          </a:p>
          <a:p>
            <a:pPr marL="742950" lvl="1" indent="-285750" algn="l">
              <a:buFont typeface="Courier New" panose="02070309020205020404" pitchFamily="49" charset="0"/>
              <a:buChar char="o"/>
            </a:pPr>
            <a:r>
              <a:rPr lang="ru-RU" sz="1600" dirty="0"/>
              <a:t>Вирус</a:t>
            </a:r>
          </a:p>
          <a:p>
            <a:pPr marL="742950" lvl="1" indent="-285750" algn="l">
              <a:buFont typeface="Courier New" panose="02070309020205020404" pitchFamily="49" charset="0"/>
              <a:buChar char="o"/>
            </a:pPr>
            <a:r>
              <a:rPr lang="en-US" sz="1600" dirty="0"/>
              <a:t>Malware = Malicious + Software</a:t>
            </a:r>
          </a:p>
          <a:p>
            <a:pPr marL="742950" lvl="1" indent="-285750" algn="l">
              <a:buFont typeface="Courier New" panose="02070309020205020404" pitchFamily="49" charset="0"/>
              <a:buChar char="o"/>
            </a:pPr>
            <a:r>
              <a:rPr lang="en-US" sz="1600" dirty="0" err="1"/>
              <a:t>Badware</a:t>
            </a:r>
            <a:r>
              <a:rPr lang="en-US" sz="1600" dirty="0"/>
              <a:t> = Bad + Software</a:t>
            </a:r>
            <a:endParaRPr lang="ru-RU" sz="1600" dirty="0"/>
          </a:p>
          <a:p>
            <a:pPr marL="742950" lvl="1" indent="-285750" algn="l">
              <a:buFont typeface="Courier New" panose="02070309020205020404" pitchFamily="49" charset="0"/>
              <a:buChar char="o"/>
            </a:pPr>
            <a:endParaRPr lang="ru-RU" sz="1600" dirty="0"/>
          </a:p>
          <a:p>
            <a:pPr marL="285750" indent="-285750" algn="l">
              <a:buFont typeface="Wingdings" panose="05000000000000000000" pitchFamily="2" charset="2"/>
              <a:buChar char="q"/>
            </a:pPr>
            <a:r>
              <a:rPr lang="ru-RU" sz="1600" dirty="0"/>
              <a:t>Примеры</a:t>
            </a:r>
            <a:r>
              <a:rPr lang="en-US" sz="1600" dirty="0"/>
              <a:t>:</a:t>
            </a:r>
          </a:p>
          <a:p>
            <a:pPr marL="742950" lvl="1" indent="-285750" algn="l">
              <a:buFont typeface="Courier New" panose="02070309020205020404" pitchFamily="49" charset="0"/>
              <a:buChar char="o"/>
            </a:pPr>
            <a:r>
              <a:rPr lang="ru-RU" sz="1600" dirty="0"/>
              <a:t>Взломщики программ </a:t>
            </a:r>
            <a:r>
              <a:rPr lang="en-US" sz="1600" dirty="0"/>
              <a:t>(crackers) – </a:t>
            </a:r>
            <a:r>
              <a:rPr lang="ru-RU" sz="1600" dirty="0"/>
              <a:t>позволяют несанкционированно использовать ПО</a:t>
            </a:r>
          </a:p>
          <a:p>
            <a:pPr marL="742950" lvl="1" indent="-285750" algn="l">
              <a:buFont typeface="Courier New" panose="02070309020205020404" pitchFamily="49" charset="0"/>
              <a:buChar char="o"/>
            </a:pPr>
            <a:r>
              <a:rPr lang="en-US" sz="1600" dirty="0" err="1"/>
              <a:t>KeyLogger</a:t>
            </a:r>
            <a:r>
              <a:rPr lang="ru-RU" sz="1600" dirty="0"/>
              <a:t> – перехватывают нажатия клавиш, в том числе при наборе паролей</a:t>
            </a:r>
          </a:p>
          <a:p>
            <a:pPr marL="742950" lvl="1" indent="-285750" algn="l">
              <a:buFont typeface="Courier New" panose="02070309020205020404" pitchFamily="49" charset="0"/>
              <a:buChar char="o"/>
            </a:pPr>
            <a:r>
              <a:rPr lang="ru-RU" sz="1600" dirty="0"/>
              <a:t>Вымогатели – требуют заплатить для разблокировки файлов</a:t>
            </a:r>
            <a:r>
              <a:rPr lang="en-US" sz="1600" dirty="0"/>
              <a:t>/</a:t>
            </a:r>
            <a:r>
              <a:rPr lang="ru-RU" sz="1600" dirty="0"/>
              <a:t>компьютера</a:t>
            </a:r>
          </a:p>
          <a:p>
            <a:pPr marL="742950" lvl="1" indent="-285750" algn="l">
              <a:buFont typeface="Courier New" panose="02070309020205020404" pitchFamily="49" charset="0"/>
              <a:buChar char="o"/>
            </a:pPr>
            <a:r>
              <a:rPr lang="ru-RU" sz="1600" dirty="0"/>
              <a:t>Воришки – делают переводы денег на счет злоумышленника</a:t>
            </a:r>
          </a:p>
          <a:p>
            <a:pPr marL="742950" lvl="1" indent="-285750" algn="l">
              <a:buFont typeface="Courier New" panose="02070309020205020404" pitchFamily="49" charset="0"/>
              <a:buChar char="o"/>
            </a:pPr>
            <a:r>
              <a:rPr lang="ru-RU" sz="1600" dirty="0"/>
              <a:t>Бизнес-вирусы – воруют данные кредитных карт, номеров телефона для продажи</a:t>
            </a:r>
          </a:p>
          <a:p>
            <a:pPr marL="742950" lvl="1" indent="-285750" algn="l">
              <a:buFont typeface="Courier New" panose="02070309020205020404" pitchFamily="49" charset="0"/>
              <a:buChar char="o"/>
            </a:pPr>
            <a:r>
              <a:rPr lang="ru-RU" sz="1600" dirty="0"/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6616718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C8EE595-1A28-4AE2-86F2-87D951B90C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Как можно заразиться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C932516-70EF-4271-B188-804429601B17}"/>
              </a:ext>
            </a:extLst>
          </p:cNvPr>
          <p:cNvSpPr txBox="1"/>
          <p:nvPr/>
        </p:nvSpPr>
        <p:spPr>
          <a:xfrm>
            <a:off x="0" y="6605373"/>
            <a:ext cx="9143999" cy="25391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l"/>
            <a:r>
              <a:rPr lang="en-US" sz="1050" i="1" dirty="0"/>
              <a:t>//</a:t>
            </a:r>
            <a:r>
              <a:rPr lang="ru-RU" sz="1050" i="1" dirty="0"/>
              <a:t> На полном серьезе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C5CE3E7D-B8D3-49C9-81A6-3FA24A9646B3}"/>
              </a:ext>
            </a:extLst>
          </p:cNvPr>
          <p:cNvSpPr/>
          <p:nvPr/>
        </p:nvSpPr>
        <p:spPr>
          <a:xfrm>
            <a:off x="0" y="1052736"/>
            <a:ext cx="914400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l">
              <a:buFont typeface="Wingdings" panose="05000000000000000000" pitchFamily="2" charset="2"/>
              <a:buChar char="q"/>
            </a:pPr>
            <a:r>
              <a:rPr lang="ru-RU" sz="1600" dirty="0"/>
              <a:t>Можно самому скачать и запустить вредоносное ПО</a:t>
            </a:r>
          </a:p>
          <a:p>
            <a:pPr marL="285750" indent="-285750" algn="l">
              <a:buFont typeface="Wingdings" panose="05000000000000000000" pitchFamily="2" charset="2"/>
              <a:buChar char="q"/>
            </a:pPr>
            <a:endParaRPr lang="ru-RU" sz="1600" dirty="0"/>
          </a:p>
          <a:p>
            <a:pPr marL="285750" indent="-285750" algn="l">
              <a:buFont typeface="Wingdings" panose="05000000000000000000" pitchFamily="2" charset="2"/>
              <a:buChar char="q"/>
            </a:pPr>
            <a:r>
              <a:rPr lang="ru-RU" sz="1600" dirty="0"/>
              <a:t>Можно получить по почте вредоносное ПО и запустить</a:t>
            </a:r>
          </a:p>
          <a:p>
            <a:pPr marL="285750" indent="-285750" algn="l">
              <a:buFont typeface="Wingdings" panose="05000000000000000000" pitchFamily="2" charset="2"/>
              <a:buChar char="q"/>
            </a:pPr>
            <a:endParaRPr lang="ru-RU" sz="1600" dirty="0"/>
          </a:p>
          <a:p>
            <a:pPr marL="285750" indent="-285750" algn="l">
              <a:buFont typeface="Wingdings" panose="05000000000000000000" pitchFamily="2" charset="2"/>
              <a:buChar char="q"/>
            </a:pPr>
            <a:r>
              <a:rPr lang="ru-RU" sz="1600" dirty="0"/>
              <a:t>Можно подвергнуться сетевой атаке вирусов, использующих уязвимости в системе</a:t>
            </a:r>
          </a:p>
          <a:p>
            <a:pPr marL="285750" indent="-285750" algn="l">
              <a:buFont typeface="Wingdings" panose="05000000000000000000" pitchFamily="2" charset="2"/>
              <a:buChar char="q"/>
            </a:pPr>
            <a:endParaRPr lang="ru-RU" sz="1600" dirty="0"/>
          </a:p>
          <a:p>
            <a:pPr marL="285750" indent="-285750" algn="l">
              <a:buFont typeface="Wingdings" panose="05000000000000000000" pitchFamily="2" charset="2"/>
              <a:buChar char="q"/>
            </a:pPr>
            <a:r>
              <a:rPr lang="ru-RU" sz="1600" dirty="0"/>
              <a:t>Можно получить компьютер уже с вирусом</a:t>
            </a:r>
            <a:r>
              <a:rPr lang="en-US" sz="1600" dirty="0"/>
              <a:t>;</a:t>
            </a:r>
            <a:r>
              <a:rPr lang="ru-RU" sz="1600" dirty="0"/>
              <a:t> например, в прошивке</a:t>
            </a:r>
            <a:r>
              <a:rPr lang="en-US" sz="1600" dirty="0"/>
              <a:t> </a:t>
            </a:r>
            <a:r>
              <a:rPr lang="ru-RU" sz="1600" dirty="0"/>
              <a:t>(</a:t>
            </a:r>
            <a:r>
              <a:rPr lang="en-US" sz="1600" dirty="0"/>
              <a:t>BIOS/UEFI</a:t>
            </a:r>
            <a:r>
              <a:rPr lang="ru-RU" sz="1600" dirty="0"/>
              <a:t>)</a:t>
            </a:r>
          </a:p>
          <a:p>
            <a:pPr marL="285750" indent="-285750" algn="l">
              <a:buFont typeface="Wingdings" panose="05000000000000000000" pitchFamily="2" charset="2"/>
              <a:buChar char="q"/>
            </a:pPr>
            <a:endParaRPr lang="ru-RU" sz="1600" dirty="0"/>
          </a:p>
          <a:p>
            <a:pPr marL="285750" indent="-285750" algn="l">
              <a:buFont typeface="Wingdings" panose="05000000000000000000" pitchFamily="2" charset="2"/>
              <a:buChar char="q"/>
            </a:pPr>
            <a:r>
              <a:rPr lang="ru-RU" sz="1600" dirty="0"/>
              <a:t>Можно заразиться от </a:t>
            </a:r>
            <a:r>
              <a:rPr lang="en-US" sz="1600" dirty="0"/>
              <a:t>USB-</a:t>
            </a:r>
            <a:r>
              <a:rPr lang="ru-RU" sz="1600" dirty="0" err="1"/>
              <a:t>флешки</a:t>
            </a:r>
            <a:r>
              <a:rPr lang="ru-RU" sz="1600" dirty="0"/>
              <a:t> (если система без стандартной защиты)</a:t>
            </a:r>
            <a:endParaRPr lang="en-US" sz="1600" dirty="0"/>
          </a:p>
          <a:p>
            <a:pPr marL="285750" indent="-285750" algn="l">
              <a:buFont typeface="Wingdings" panose="05000000000000000000" pitchFamily="2" charset="2"/>
              <a:buChar char="q"/>
            </a:pPr>
            <a:endParaRPr lang="en-US" sz="1600" dirty="0"/>
          </a:p>
          <a:p>
            <a:pPr marL="285750" indent="-285750" algn="l">
              <a:buFont typeface="Wingdings" panose="05000000000000000000" pitchFamily="2" charset="2"/>
              <a:buChar char="q"/>
            </a:pPr>
            <a:r>
              <a:rPr lang="ru-RU" sz="1600" dirty="0"/>
              <a:t>Можно открыть </a:t>
            </a:r>
            <a:r>
              <a:rPr lang="en-US" sz="1600" dirty="0"/>
              <a:t>Word/Excel/…</a:t>
            </a:r>
            <a:r>
              <a:rPr lang="ru-RU" sz="1600" dirty="0"/>
              <a:t> файл с вредоносным макросом</a:t>
            </a:r>
          </a:p>
          <a:p>
            <a:pPr marL="285750" indent="-285750" algn="l">
              <a:buFont typeface="Wingdings" panose="05000000000000000000" pitchFamily="2" charset="2"/>
              <a:buChar char="q"/>
            </a:pPr>
            <a:endParaRPr lang="ru-RU" sz="1600" dirty="0"/>
          </a:p>
          <a:p>
            <a:pPr marL="285750" indent="-285750" algn="l">
              <a:buFont typeface="Wingdings" panose="05000000000000000000" pitchFamily="2" charset="2"/>
              <a:buChar char="q"/>
            </a:pPr>
            <a:r>
              <a:rPr lang="ru-RU" sz="1600" dirty="0"/>
              <a:t>Можно получить вирус даже от обычной клавиатуры* (уязвимость </a:t>
            </a:r>
            <a:r>
              <a:rPr lang="en-US" sz="1600" dirty="0" err="1"/>
              <a:t>BadUsb</a:t>
            </a:r>
            <a:r>
              <a:rPr lang="ru-RU" sz="1600" dirty="0"/>
              <a:t>)</a:t>
            </a:r>
          </a:p>
          <a:p>
            <a:pPr marL="285750" indent="-285750" algn="l">
              <a:buFont typeface="Wingdings" panose="05000000000000000000" pitchFamily="2" charset="2"/>
              <a:buChar char="q"/>
            </a:pPr>
            <a:endParaRPr lang="ru-RU" sz="1600" dirty="0"/>
          </a:p>
          <a:p>
            <a:pPr marL="285750" indent="-285750" algn="l">
              <a:buFont typeface="Wingdings" panose="05000000000000000000" pitchFamily="2" charset="2"/>
              <a:buChar char="q"/>
            </a:pPr>
            <a:r>
              <a:rPr lang="ru-RU" sz="1600" dirty="0"/>
              <a:t>Можно заразить прошивку </a:t>
            </a:r>
            <a:r>
              <a:rPr lang="en-US" sz="1600" dirty="0"/>
              <a:t>(BIOS/UEFI)</a:t>
            </a:r>
            <a:r>
              <a:rPr lang="ru-RU" sz="1600" dirty="0"/>
              <a:t>, вставив в материнскую плату новое устройство</a:t>
            </a:r>
          </a:p>
          <a:p>
            <a:pPr marL="285750" indent="-285750" algn="l">
              <a:buFont typeface="Wingdings" panose="05000000000000000000" pitchFamily="2" charset="2"/>
              <a:buChar char="q"/>
            </a:pPr>
            <a:endParaRPr lang="ru-RU" sz="1600" dirty="0"/>
          </a:p>
          <a:p>
            <a:pPr marL="285750" indent="-285750" algn="l">
              <a:buFont typeface="Wingdings" panose="05000000000000000000" pitchFamily="2" charset="2"/>
              <a:buChar char="q"/>
            </a:pPr>
            <a:r>
              <a:rPr lang="ru-RU" sz="1600" dirty="0"/>
              <a:t>Можно самому написать вирус и случайно его запустить</a:t>
            </a:r>
          </a:p>
          <a:p>
            <a:pPr marL="285750" indent="-285750" algn="l">
              <a:buFont typeface="Wingdings" panose="05000000000000000000" pitchFamily="2" charset="2"/>
              <a:buChar char="q"/>
            </a:pPr>
            <a:endParaRPr lang="ru-RU" sz="1600" dirty="0"/>
          </a:p>
          <a:p>
            <a:pPr marL="285750" indent="-285750" algn="l">
              <a:buFont typeface="Wingdings" panose="05000000000000000000" pitchFamily="2" charset="2"/>
              <a:buChar char="q"/>
            </a:pPr>
            <a:r>
              <a:rPr lang="ru-RU" sz="1600" dirty="0"/>
              <a:t>Вирус теоретически может встроиться в вашу программу компилятором</a:t>
            </a:r>
          </a:p>
          <a:p>
            <a:pPr marL="285750" indent="-285750" algn="l">
              <a:buFont typeface="Wingdings" panose="05000000000000000000" pitchFamily="2" charset="2"/>
              <a:buChar char="q"/>
            </a:pPr>
            <a:endParaRPr lang="ru-RU" sz="1600" dirty="0"/>
          </a:p>
          <a:p>
            <a:pPr marL="285750" indent="-285750" algn="l">
              <a:buFont typeface="Wingdings" panose="05000000000000000000" pitchFamily="2" charset="2"/>
              <a:buChar char="q"/>
            </a:pPr>
            <a:r>
              <a:rPr lang="ru-RU" sz="1600" dirty="0"/>
              <a:t>…</a:t>
            </a:r>
          </a:p>
        </p:txBody>
      </p:sp>
      <p:sp>
        <p:nvSpPr>
          <p:cNvPr id="5" name="Пузырек для мыслей: облако 4">
            <a:extLst>
              <a:ext uri="{FF2B5EF4-FFF2-40B4-BE49-F238E27FC236}">
                <a16:creationId xmlns:a16="http://schemas.microsoft.com/office/drawing/2014/main" id="{603ED98C-A81E-4B97-A452-504CFC2C3EDF}"/>
              </a:ext>
            </a:extLst>
          </p:cNvPr>
          <p:cNvSpPr/>
          <p:nvPr/>
        </p:nvSpPr>
        <p:spPr bwMode="auto">
          <a:xfrm>
            <a:off x="5724128" y="548680"/>
            <a:ext cx="1440160" cy="942982"/>
          </a:xfrm>
          <a:prstGeom prst="cloudCallout">
            <a:avLst>
              <a:gd name="adj1" fmla="val -79513"/>
              <a:gd name="adj2" fmla="val -19719"/>
            </a:avLst>
          </a:prstGeom>
          <a:solidFill>
            <a:schemeClr val="accent2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1400" dirty="0"/>
              <a:t>Нет, нет, </a:t>
            </a:r>
            <a:br>
              <a:rPr lang="ru-RU" sz="1400" dirty="0"/>
            </a:br>
            <a:r>
              <a:rPr lang="ru-RU" sz="1400" dirty="0"/>
              <a:t>я не про ЗППП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0F34FE3F-A338-404A-BAFE-6B225344545E}"/>
              </a:ext>
            </a:extLst>
          </p:cNvPr>
          <p:cNvSpPr/>
          <p:nvPr/>
        </p:nvSpPr>
        <p:spPr bwMode="auto">
          <a:xfrm>
            <a:off x="1" y="6275131"/>
            <a:ext cx="9143998" cy="330242"/>
          </a:xfrm>
          <a:prstGeom prst="rect">
            <a:avLst/>
          </a:prstGeom>
          <a:solidFill>
            <a:srgbClr val="D1FFD2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dirty="0"/>
              <a:t>Основные причины</a:t>
            </a:r>
            <a:r>
              <a:rPr lang="en-US" dirty="0"/>
              <a:t>: </a:t>
            </a:r>
            <a:r>
              <a:rPr lang="ru-RU" dirty="0"/>
              <a:t>Уязвимости в </a:t>
            </a:r>
            <a:r>
              <a:rPr lang="en-US" dirty="0"/>
              <a:t>SW/HW</a:t>
            </a:r>
            <a:r>
              <a:rPr lang="ru-RU" dirty="0"/>
              <a:t>, Социальная Инженерия, Глупость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50521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C8EE595-1A28-4AE2-86F2-87D951B90C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Известные примеры ошибок* в ПО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C932516-70EF-4271-B188-804429601B17}"/>
              </a:ext>
            </a:extLst>
          </p:cNvPr>
          <p:cNvSpPr txBox="1"/>
          <p:nvPr/>
        </p:nvSpPr>
        <p:spPr>
          <a:xfrm>
            <a:off x="0" y="6605373"/>
            <a:ext cx="9143999" cy="25391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l"/>
            <a:r>
              <a:rPr lang="en-US" sz="1050" i="1" dirty="0"/>
              <a:t>//</a:t>
            </a:r>
            <a:r>
              <a:rPr lang="ru-RU" sz="1050" i="1" dirty="0"/>
              <a:t>  Здесь имеется ввиду – случайно сделанных или полученных</a:t>
            </a:r>
            <a:r>
              <a:rPr lang="en-US" sz="1050" i="1" dirty="0"/>
              <a:t> </a:t>
            </a:r>
            <a:r>
              <a:rPr lang="ru-RU" sz="1050" i="1" dirty="0"/>
              <a:t>ошибок (как во втором пример)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69B9AA3F-F07C-4F3A-BE1F-2F632111D9A5}"/>
              </a:ext>
            </a:extLst>
          </p:cNvPr>
          <p:cNvSpPr/>
          <p:nvPr/>
        </p:nvSpPr>
        <p:spPr>
          <a:xfrm>
            <a:off x="0" y="1124744"/>
            <a:ext cx="9144000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l">
              <a:buFont typeface="Wingdings" panose="05000000000000000000" pitchFamily="2" charset="2"/>
              <a:buChar char="q"/>
            </a:pPr>
            <a:r>
              <a:rPr lang="ru-RU" sz="1600" dirty="0"/>
              <a:t>Первый </a:t>
            </a:r>
            <a:r>
              <a:rPr lang="en-US" sz="1600" dirty="0"/>
              <a:t>“</a:t>
            </a:r>
            <a:r>
              <a:rPr lang="ru-RU" sz="1600" dirty="0"/>
              <a:t>баг</a:t>
            </a:r>
            <a:r>
              <a:rPr lang="en-US" sz="1600" dirty="0"/>
              <a:t>”</a:t>
            </a:r>
            <a:r>
              <a:rPr lang="ru-RU" sz="1600" dirty="0"/>
              <a:t> (от англ. </a:t>
            </a:r>
            <a:r>
              <a:rPr lang="en-US" sz="1600" dirty="0"/>
              <a:t>bug</a:t>
            </a:r>
            <a:r>
              <a:rPr lang="ru-RU" sz="1600" dirty="0"/>
              <a:t> или жучок)</a:t>
            </a:r>
          </a:p>
          <a:p>
            <a:pPr marL="742950" lvl="1" indent="-285750" algn="l">
              <a:buFont typeface="Courier New" panose="02070309020205020404" pitchFamily="49" charset="0"/>
              <a:buChar char="o"/>
            </a:pPr>
            <a:r>
              <a:rPr lang="ru-RU" sz="1600" dirty="0"/>
              <a:t>9 сентября 1947 года в вычислительной машине </a:t>
            </a:r>
            <a:r>
              <a:rPr lang="ru-RU" sz="1600" dirty="0" err="1"/>
              <a:t>Harvard</a:t>
            </a:r>
            <a:r>
              <a:rPr lang="ru-RU" sz="1600" dirty="0"/>
              <a:t> </a:t>
            </a:r>
            <a:r>
              <a:rPr lang="ru-RU" sz="1600" dirty="0" err="1"/>
              <a:t>Mark</a:t>
            </a:r>
            <a:r>
              <a:rPr lang="ru-RU" sz="1600" dirty="0"/>
              <a:t> II</a:t>
            </a:r>
            <a:br>
              <a:rPr lang="ru-RU" sz="1600" dirty="0"/>
            </a:br>
            <a:r>
              <a:rPr lang="ru-RU" sz="1600" dirty="0"/>
              <a:t>мотылек замкнул контакты и программа стала работать неверно (мотылек умер =((</a:t>
            </a:r>
            <a:endParaRPr lang="en-US" sz="1600" dirty="0"/>
          </a:p>
          <a:p>
            <a:pPr marL="742950" lvl="1" indent="-285750" algn="l">
              <a:buFont typeface="Courier New" panose="02070309020205020404" pitchFamily="49" charset="0"/>
              <a:buChar char="o"/>
            </a:pPr>
            <a:endParaRPr lang="ru-RU" sz="1600" dirty="0"/>
          </a:p>
          <a:p>
            <a:pPr marL="285750" indent="-285750" algn="l">
              <a:buFont typeface="Wingdings" panose="05000000000000000000" pitchFamily="2" charset="2"/>
              <a:buChar char="q"/>
            </a:pPr>
            <a:r>
              <a:rPr lang="ru-RU" sz="1600" dirty="0"/>
              <a:t>Кибервойны США и СССР</a:t>
            </a:r>
          </a:p>
          <a:p>
            <a:pPr marL="742950" lvl="1" indent="-285750" algn="l">
              <a:buFont typeface="Courier New" panose="02070309020205020404" pitchFamily="49" charset="0"/>
              <a:buChar char="o"/>
            </a:pPr>
            <a:r>
              <a:rPr lang="ru-RU" sz="1600" dirty="0"/>
              <a:t>В 1982 году произошел взрыв на Транссибирском газопроводе, согласно версии,</a:t>
            </a:r>
            <a:br>
              <a:rPr lang="ru-RU" sz="1600" dirty="0"/>
            </a:br>
            <a:r>
              <a:rPr lang="ru-RU" sz="1600" dirty="0"/>
              <a:t>по вине заложенного вируса в похищенное у США ПО автоматизации процессов</a:t>
            </a:r>
          </a:p>
          <a:p>
            <a:pPr marL="742950" lvl="1" indent="-285750" algn="l">
              <a:buFont typeface="Courier New" panose="02070309020205020404" pitchFamily="49" charset="0"/>
              <a:buChar char="o"/>
            </a:pPr>
            <a:endParaRPr lang="ru-RU" sz="1600" dirty="0"/>
          </a:p>
          <a:p>
            <a:pPr marL="285750" indent="-285750" algn="l">
              <a:buFont typeface="Wingdings" panose="05000000000000000000" pitchFamily="2" charset="2"/>
              <a:buChar char="q"/>
            </a:pPr>
            <a:r>
              <a:rPr lang="ru-RU" sz="1600" dirty="0"/>
              <a:t>Финансовая ошибка</a:t>
            </a:r>
          </a:p>
          <a:p>
            <a:pPr marL="742950" lvl="1" indent="-285750" algn="l">
              <a:buFont typeface="Courier New" panose="02070309020205020404" pitchFamily="49" charset="0"/>
              <a:buChar char="o"/>
            </a:pPr>
            <a:r>
              <a:rPr lang="ru-RU" sz="1600" dirty="0"/>
              <a:t>19 октября 1987 года произошло самое большое падение</a:t>
            </a:r>
            <a:r>
              <a:rPr lang="en-US" sz="1600" dirty="0"/>
              <a:t/>
            </a:r>
            <a:br>
              <a:rPr lang="en-US" sz="1600" dirty="0"/>
            </a:br>
            <a:r>
              <a:rPr lang="ru-RU" sz="1600" dirty="0"/>
              <a:t>индекса Доу-Джонса из-за ошибки в ПО трейдинга</a:t>
            </a:r>
          </a:p>
          <a:p>
            <a:pPr marL="742950" lvl="1" indent="-285750" algn="l">
              <a:buFont typeface="Courier New" panose="02070309020205020404" pitchFamily="49" charset="0"/>
              <a:buChar char="o"/>
            </a:pPr>
            <a:endParaRPr lang="ru-RU" sz="1600" dirty="0"/>
          </a:p>
          <a:p>
            <a:pPr marL="285750" indent="-285750" algn="l">
              <a:buFont typeface="Wingdings" panose="05000000000000000000" pitchFamily="2" charset="2"/>
              <a:buChar char="q"/>
            </a:pPr>
            <a:r>
              <a:rPr lang="ru-RU" sz="1600" dirty="0"/>
              <a:t>Ошибка уровня пиар-катастрофы</a:t>
            </a:r>
          </a:p>
          <a:p>
            <a:pPr marL="742950" lvl="1" indent="-285750" algn="l">
              <a:buFont typeface="Courier New" panose="02070309020205020404" pitchFamily="49" charset="0"/>
              <a:buChar char="o"/>
            </a:pPr>
            <a:r>
              <a:rPr lang="ru-RU" sz="1600" dirty="0"/>
              <a:t>В 1993 году в процессорах </a:t>
            </a:r>
            <a:r>
              <a:rPr lang="en-US" sz="1600" dirty="0"/>
              <a:t>Pentium </a:t>
            </a:r>
            <a:r>
              <a:rPr lang="ru-RU" sz="1600" dirty="0"/>
              <a:t>от </a:t>
            </a:r>
            <a:r>
              <a:rPr lang="en-US" sz="1600" dirty="0"/>
              <a:t>Intel</a:t>
            </a:r>
            <a:r>
              <a:rPr lang="ru-RU" sz="1600" dirty="0"/>
              <a:t> была найдена ошибка в математике</a:t>
            </a:r>
          </a:p>
          <a:p>
            <a:pPr marL="742950" lvl="1" indent="-285750" algn="l">
              <a:buFont typeface="Courier New" panose="02070309020205020404" pitchFamily="49" charset="0"/>
              <a:buChar char="o"/>
            </a:pPr>
            <a:endParaRPr lang="en-US" sz="1600" dirty="0"/>
          </a:p>
          <a:p>
            <a:pPr marL="285750" indent="-285750" algn="l">
              <a:buFont typeface="Wingdings" panose="05000000000000000000" pitchFamily="2" charset="2"/>
              <a:buChar char="q"/>
            </a:pPr>
            <a:r>
              <a:rPr lang="ru-RU" sz="1600" dirty="0"/>
              <a:t>Очень дорогая ошибка</a:t>
            </a:r>
          </a:p>
          <a:p>
            <a:pPr marL="742950" lvl="1" indent="-285750" algn="l">
              <a:buFont typeface="Courier New" panose="02070309020205020404" pitchFamily="49" charset="0"/>
              <a:buChar char="o"/>
            </a:pPr>
            <a:r>
              <a:rPr lang="ru-RU" sz="1600" dirty="0"/>
              <a:t>4 июня 1996 года</a:t>
            </a:r>
            <a:r>
              <a:rPr lang="en-US" sz="1600" dirty="0"/>
              <a:t> </a:t>
            </a:r>
            <a:r>
              <a:rPr lang="ru-RU" sz="1600" dirty="0"/>
              <a:t>ракета-носителя «Ариан-5» разрушилась</a:t>
            </a:r>
            <a:br>
              <a:rPr lang="ru-RU" sz="1600" dirty="0"/>
            </a:br>
            <a:r>
              <a:rPr lang="ru-RU" sz="1600" dirty="0"/>
              <a:t>на 40-й секунде из-за ошибки в ПО</a:t>
            </a:r>
            <a:r>
              <a:rPr lang="en-US" sz="1600" dirty="0"/>
              <a:t> (</a:t>
            </a:r>
            <a:r>
              <a:rPr lang="ru-RU" sz="1600" dirty="0"/>
              <a:t>ущерб 360 .. 500 млн $)</a:t>
            </a:r>
          </a:p>
          <a:p>
            <a:pPr marL="742950" lvl="1" indent="-285750" algn="l">
              <a:buFont typeface="Courier New" panose="02070309020205020404" pitchFamily="49" charset="0"/>
              <a:buChar char="o"/>
            </a:pPr>
            <a:endParaRPr lang="ru-RU" sz="1600" dirty="0"/>
          </a:p>
          <a:p>
            <a:pPr marL="285750" indent="-285750" algn="l">
              <a:buFont typeface="Wingdings" panose="05000000000000000000" pitchFamily="2" charset="2"/>
              <a:buChar char="q"/>
            </a:pPr>
            <a:r>
              <a:rPr lang="ru-RU" sz="1600" dirty="0"/>
              <a:t>Смертельная ошибка</a:t>
            </a:r>
            <a:endParaRPr lang="en-US" sz="1600" dirty="0"/>
          </a:p>
          <a:p>
            <a:pPr marL="742950" lvl="1" indent="-285750" algn="l">
              <a:buFont typeface="Courier New" panose="02070309020205020404" pitchFamily="49" charset="0"/>
              <a:buChar char="o"/>
            </a:pPr>
            <a:r>
              <a:rPr lang="ru-RU" sz="1600" dirty="0"/>
              <a:t>Из-за ошибки в ПО аппарата для лучевой терапии </a:t>
            </a:r>
            <a:r>
              <a:rPr lang="en-US" sz="1600" dirty="0"/>
              <a:t>“</a:t>
            </a:r>
            <a:r>
              <a:rPr lang="ru-RU" sz="1600" dirty="0"/>
              <a:t>Терак-25</a:t>
            </a:r>
            <a:r>
              <a:rPr lang="en-US" sz="1600" dirty="0"/>
              <a:t>” </a:t>
            </a:r>
            <a:r>
              <a:rPr lang="ru-RU" sz="1600" dirty="0"/>
              <a:t>происходило облучение пациентов в 100 раз больше необходимого (со смертельными исходами)</a:t>
            </a: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DB47499D-C47D-4586-AF73-71B8322CEBA7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956376" y="1115283"/>
            <a:ext cx="998765" cy="630917"/>
          </a:xfrm>
          <a:prstGeom prst="rect">
            <a:avLst/>
          </a:prstGeom>
        </p:spPr>
      </p:pic>
      <p:pic>
        <p:nvPicPr>
          <p:cNvPr id="1028" name="Picture 4" descr="https://upload.wikimedia.org/wikipedia/commons/thumb/8/8a/Black_Monday_Dow_Jones.png/220px-Black_Monday_Dow_Jones.png">
            <a:extLst>
              <a:ext uri="{FF2B5EF4-FFF2-40B4-BE49-F238E27FC236}">
                <a16:creationId xmlns:a16="http://schemas.microsoft.com/office/drawing/2014/main" id="{121C7164-696B-470A-A75C-3DA38DEF3FD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6296" y="3052978"/>
            <a:ext cx="1723469" cy="10887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D698A7B3-7241-4EEB-BF63-822395FB1A08}"/>
              </a:ext>
            </a:extLst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475243" y="4869160"/>
            <a:ext cx="1484522" cy="11493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79803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2" name="Text Box 4">
            <a:extLst>
              <a:ext uri="{FF2B5EF4-FFF2-40B4-BE49-F238E27FC236}">
                <a16:creationId xmlns:a16="http://schemas.microsoft.com/office/drawing/2014/main" id="{F2BDAA81-8857-4F6C-BE9B-13055BBDEA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13038" y="5927725"/>
            <a:ext cx="3001962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en-US" altLang="en-US" sz="2000" b="1">
                <a:solidFill>
                  <a:schemeClr val="bg1"/>
                </a:solidFill>
              </a:rPr>
              <a:t>www.themegallery.com</a:t>
            </a:r>
          </a:p>
        </p:txBody>
      </p:sp>
      <p:sp>
        <p:nvSpPr>
          <p:cNvPr id="104453" name="WordArt 5">
            <a:extLst>
              <a:ext uri="{FF2B5EF4-FFF2-40B4-BE49-F238E27FC236}">
                <a16:creationId xmlns:a16="http://schemas.microsoft.com/office/drawing/2014/main" id="{25FB12F3-7DAB-4711-A5C3-4C2A4FC0048A}"/>
              </a:ext>
            </a:extLst>
          </p:cNvPr>
          <p:cNvSpPr>
            <a:spLocks noChangeArrowheads="1" noChangeShapeType="1" noTextEdit="1"/>
          </p:cNvSpPr>
          <p:nvPr/>
        </p:nvSpPr>
        <p:spPr bwMode="gray">
          <a:xfrm>
            <a:off x="1907704" y="4120414"/>
            <a:ext cx="5841937" cy="2160240"/>
          </a:xfrm>
          <a:prstGeom prst="rect">
            <a:avLst/>
          </a:prstGeom>
          <a:solidFill>
            <a:schemeClr val="bg1"/>
          </a:solidFill>
        </p:spPr>
        <p:txBody>
          <a:bodyPr wrap="none" fromWordArt="1">
            <a:prstTxWarp prst="textDeflate">
              <a:avLst>
                <a:gd name="adj" fmla="val 0"/>
              </a:avLst>
            </a:prstTxWarp>
          </a:bodyPr>
          <a:lstStyle/>
          <a:p>
            <a:r>
              <a:rPr lang="ru-RU" sz="3600" b="1" kern="10" dirty="0">
                <a:ln w="28575">
                  <a:solidFill>
                    <a:schemeClr val="bg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chemeClr val="hlink"/>
                    </a:gs>
                    <a:gs pos="100000">
                      <a:schemeClr val="accent1"/>
                    </a:gs>
                  </a:gsLst>
                  <a:lin ang="0" scaled="1"/>
                </a:gradFill>
                <a:effectLst>
                  <a:outerShdw dist="53882" dir="2700000" algn="ctr" rotWithShape="0">
                    <a:schemeClr val="tx2">
                      <a:alpha val="50000"/>
                    </a:schemeClr>
                  </a:outerShdw>
                </a:effectLst>
                <a:cs typeface="Arial" panose="020B0604020202020204" pitchFamily="34" charset="0"/>
              </a:rPr>
              <a:t>Перерыв</a:t>
            </a:r>
          </a:p>
          <a:p>
            <a:r>
              <a:rPr lang="ru-RU" sz="3600" b="1" kern="10" dirty="0">
                <a:ln w="28575">
                  <a:solidFill>
                    <a:schemeClr val="bg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chemeClr val="hlink"/>
                    </a:gs>
                    <a:gs pos="100000">
                      <a:schemeClr val="accent1"/>
                    </a:gs>
                  </a:gsLst>
                  <a:lin ang="0" scaled="1"/>
                </a:gradFill>
                <a:effectLst>
                  <a:outerShdw dist="53882" dir="2700000" algn="ctr" rotWithShape="0">
                    <a:schemeClr val="tx2">
                      <a:alpha val="50000"/>
                    </a:schemeClr>
                  </a:outerShdw>
                </a:effectLst>
                <a:cs typeface="Arial" panose="020B0604020202020204" pitchFamily="34" charset="0"/>
              </a:rPr>
              <a:t>5 минут</a:t>
            </a:r>
            <a:endParaRPr lang="en-US" sz="3600" b="1" kern="10" dirty="0">
              <a:ln w="28575">
                <a:solidFill>
                  <a:schemeClr val="bg1"/>
                </a:solidFill>
                <a:round/>
                <a:headEnd/>
                <a:tailEnd/>
              </a:ln>
              <a:gradFill rotWithShape="1">
                <a:gsLst>
                  <a:gs pos="0">
                    <a:schemeClr val="hlink"/>
                  </a:gs>
                  <a:gs pos="100000">
                    <a:schemeClr val="accent1"/>
                  </a:gs>
                </a:gsLst>
                <a:lin ang="0" scaled="1"/>
              </a:gradFill>
              <a:effectLst>
                <a:outerShdw dist="53882" dir="2700000" algn="ctr" rotWithShape="0">
                  <a:schemeClr val="tx2">
                    <a:alpha val="50000"/>
                  </a:schemeClr>
                </a:outerShdw>
              </a:effectLst>
              <a:cs typeface="Arial" panose="020B0604020202020204" pitchFamily="34" charset="0"/>
            </a:endParaRPr>
          </a:p>
        </p:txBody>
      </p:sp>
      <p:sp>
        <p:nvSpPr>
          <p:cNvPr id="5" name="Подзаголовок 2">
            <a:extLst>
              <a:ext uri="{FF2B5EF4-FFF2-40B4-BE49-F238E27FC236}">
                <a16:creationId xmlns:a16="http://schemas.microsoft.com/office/drawing/2014/main" id="{EED396FE-FC16-4CDE-A64A-DB4E65DE54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00200" y="3276600"/>
            <a:ext cx="6324600" cy="381000"/>
          </a:xfrm>
        </p:spPr>
        <p:txBody>
          <a:bodyPr/>
          <a:lstStyle/>
          <a:p>
            <a:r>
              <a:rPr lang="ru-RU" dirty="0"/>
              <a:t>Защита программ и данных</a:t>
            </a:r>
            <a:endParaRPr lang="en-US" dirty="0"/>
          </a:p>
        </p:txBody>
      </p:sp>
      <p:sp>
        <p:nvSpPr>
          <p:cNvPr id="10" name="Rectangle 2">
            <a:extLst>
              <a:ext uri="{FF2B5EF4-FFF2-40B4-BE49-F238E27FC236}">
                <a16:creationId xmlns:a16="http://schemas.microsoft.com/office/drawing/2014/main" id="{F3009D3D-F15E-4144-A2B0-53EA4B45F875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752600" y="1800225"/>
            <a:ext cx="6923856" cy="1012825"/>
          </a:xfrm>
        </p:spPr>
        <p:txBody>
          <a:bodyPr/>
          <a:lstStyle/>
          <a:p>
            <a:r>
              <a:rPr lang="ru-RU" altLang="en-US" sz="2000" dirty="0"/>
              <a:t>Лекция </a:t>
            </a:r>
            <a:r>
              <a:rPr lang="en-US" altLang="en-US" sz="2000" dirty="0"/>
              <a:t>7</a:t>
            </a:r>
            <a:r>
              <a:rPr lang="ru-RU" altLang="en-US" sz="2000" dirty="0"/>
              <a:t>.</a:t>
            </a:r>
            <a:r>
              <a:rPr lang="ru-RU" altLang="en-US" sz="2400" dirty="0"/>
              <a:t/>
            </a:r>
            <a:br>
              <a:rPr lang="ru-RU" altLang="en-US" sz="2400" dirty="0"/>
            </a:br>
            <a:r>
              <a:rPr lang="ru-RU" altLang="en-US" sz="2800" dirty="0"/>
              <a:t>Анализ программного кода</a:t>
            </a:r>
            <a:br>
              <a:rPr lang="ru-RU" altLang="en-US" sz="2800" dirty="0"/>
            </a:br>
            <a:r>
              <a:rPr lang="ru-RU" altLang="en-US" sz="2800" dirty="0"/>
              <a:t>и данных</a:t>
            </a:r>
            <a:r>
              <a:rPr lang="en-US" altLang="en-US" sz="2800" dirty="0"/>
              <a:t/>
            </a:r>
            <a:br>
              <a:rPr lang="en-US" altLang="en-US" sz="2800" dirty="0"/>
            </a:br>
            <a:r>
              <a:rPr lang="ru-RU" altLang="en-US" sz="2000" dirty="0"/>
              <a:t>Вредоносное программное обеспечение</a:t>
            </a:r>
            <a:endParaRPr lang="en-US" altLang="en-US" sz="2400" dirty="0"/>
          </a:p>
        </p:txBody>
      </p:sp>
    </p:spTree>
    <p:extLst>
      <p:ext uri="{BB962C8B-B14F-4D97-AF65-F5344CB8AC3E}">
        <p14:creationId xmlns:p14="http://schemas.microsoft.com/office/powerpoint/2010/main" val="34435386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44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44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44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C8EE595-1A28-4AE2-86F2-87D951B90C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Вредоносное ПО - Логическая бомба</a:t>
            </a: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C932516-70EF-4271-B188-804429601B17}"/>
              </a:ext>
            </a:extLst>
          </p:cNvPr>
          <p:cNvSpPr txBox="1"/>
          <p:nvPr/>
        </p:nvSpPr>
        <p:spPr>
          <a:xfrm>
            <a:off x="0" y="6605373"/>
            <a:ext cx="9143999" cy="25391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l"/>
            <a:r>
              <a:rPr lang="en-US" sz="1050" i="1" dirty="0"/>
              <a:t>//</a:t>
            </a:r>
            <a:r>
              <a:rPr lang="ru-RU" sz="1050" i="1" dirty="0"/>
              <a:t> 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DB975A6C-49E2-4DF6-9ACC-C876E26C35F5}"/>
              </a:ext>
            </a:extLst>
          </p:cNvPr>
          <p:cNvSpPr/>
          <p:nvPr/>
        </p:nvSpPr>
        <p:spPr>
          <a:xfrm>
            <a:off x="0" y="1196752"/>
            <a:ext cx="91440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l">
              <a:buFont typeface="Wingdings" panose="05000000000000000000" pitchFamily="2" charset="2"/>
              <a:buChar char="q"/>
            </a:pPr>
            <a:endParaRPr lang="ru-RU" sz="1600" dirty="0"/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97E716CE-A2B5-4673-AB4E-0DAA00D92448}"/>
              </a:ext>
            </a:extLst>
          </p:cNvPr>
          <p:cNvSpPr/>
          <p:nvPr/>
        </p:nvSpPr>
        <p:spPr>
          <a:xfrm>
            <a:off x="0" y="1124744"/>
            <a:ext cx="9144000" cy="3293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l">
              <a:buFont typeface="Wingdings" panose="05000000000000000000" pitchFamily="2" charset="2"/>
              <a:buChar char="q"/>
            </a:pPr>
            <a:r>
              <a:rPr lang="ru-RU" sz="1600" dirty="0"/>
              <a:t>Идея</a:t>
            </a:r>
          </a:p>
          <a:p>
            <a:pPr marL="742950" lvl="1" indent="-285750" algn="l">
              <a:buFont typeface="Courier New" panose="02070309020205020404" pitchFamily="49" charset="0"/>
              <a:buChar char="o"/>
            </a:pPr>
            <a:r>
              <a:rPr lang="ru-RU" sz="1600" dirty="0"/>
              <a:t>Выполнить вредоносные действия по событию</a:t>
            </a:r>
          </a:p>
          <a:p>
            <a:pPr marL="742950" lvl="1" indent="-285750" algn="l">
              <a:buFont typeface="Courier New" panose="02070309020205020404" pitchFamily="49" charset="0"/>
              <a:buChar char="o"/>
            </a:pPr>
            <a:endParaRPr lang="ru-RU" sz="1600" dirty="0"/>
          </a:p>
          <a:p>
            <a:pPr marL="285750" indent="-285750" algn="l">
              <a:buFont typeface="Wingdings" panose="05000000000000000000" pitchFamily="2" charset="2"/>
              <a:buChar char="q"/>
            </a:pPr>
            <a:r>
              <a:rPr lang="ru-RU" sz="1600" dirty="0"/>
              <a:t>Принцип работы</a:t>
            </a:r>
          </a:p>
          <a:p>
            <a:pPr marL="742950" lvl="1" indent="-285750" algn="l">
              <a:buFont typeface="Courier New" panose="02070309020205020404" pitchFamily="49" charset="0"/>
              <a:buChar char="o"/>
            </a:pPr>
            <a:r>
              <a:rPr lang="ru-RU" sz="1600" dirty="0"/>
              <a:t>Отслеживать заданные условия</a:t>
            </a:r>
          </a:p>
          <a:p>
            <a:pPr marL="742950" lvl="1" indent="-285750" algn="l">
              <a:buFont typeface="Courier New" panose="02070309020205020404" pitchFamily="49" charset="0"/>
              <a:buChar char="o"/>
            </a:pPr>
            <a:r>
              <a:rPr lang="ru-RU" sz="1600" dirty="0"/>
              <a:t>По наступлению условий выполнить заданные действия</a:t>
            </a:r>
          </a:p>
          <a:p>
            <a:pPr marL="742950" lvl="1" indent="-285750" algn="l">
              <a:buFont typeface="Courier New" panose="02070309020205020404" pitchFamily="49" charset="0"/>
              <a:buChar char="o"/>
            </a:pPr>
            <a:endParaRPr lang="ru-RU" sz="1600" dirty="0"/>
          </a:p>
          <a:p>
            <a:pPr marL="285750" indent="-285750" algn="l">
              <a:buFont typeface="Wingdings" panose="05000000000000000000" pitchFamily="2" charset="2"/>
              <a:buChar char="q"/>
            </a:pPr>
            <a:r>
              <a:rPr lang="ru-RU" sz="1600" dirty="0"/>
              <a:t>Пример (из жизни)</a:t>
            </a:r>
          </a:p>
          <a:p>
            <a:pPr marL="742950" lvl="1" indent="-285750" algn="l">
              <a:buFont typeface="Courier New" panose="02070309020205020404" pitchFamily="49" charset="0"/>
              <a:buChar char="o"/>
            </a:pPr>
            <a:r>
              <a:rPr lang="ru-RU" sz="1600" dirty="0"/>
              <a:t>При входе заложенного пользователя не проверять его пароль</a:t>
            </a:r>
          </a:p>
          <a:p>
            <a:pPr marL="742950" lvl="1" indent="-285750" algn="l">
              <a:buFont typeface="Courier New" panose="02070309020205020404" pitchFamily="49" charset="0"/>
              <a:buChar char="o"/>
            </a:pPr>
            <a:r>
              <a:rPr lang="ru-RU" sz="1600" dirty="0"/>
              <a:t>При наступлении 1 января 2019 года отформатировать жесткий диск</a:t>
            </a:r>
          </a:p>
          <a:p>
            <a:pPr marL="742950" lvl="1" indent="-285750" algn="l">
              <a:buFont typeface="Courier New" panose="02070309020205020404" pitchFamily="49" charset="0"/>
              <a:buChar char="o"/>
            </a:pPr>
            <a:r>
              <a:rPr lang="ru-RU" sz="1600" dirty="0"/>
              <a:t>При получении определенного сетевого пакета перезагрузить компьютер</a:t>
            </a:r>
          </a:p>
          <a:p>
            <a:pPr marL="742950" lvl="1" indent="-285750" algn="l">
              <a:buFont typeface="Courier New" panose="02070309020205020404" pitchFamily="49" charset="0"/>
              <a:buChar char="o"/>
            </a:pPr>
            <a:endParaRPr lang="ru-RU" sz="1600" dirty="0"/>
          </a:p>
          <a:p>
            <a:pPr marL="285750" indent="-285750" algn="l">
              <a:buFont typeface="Wingdings" panose="05000000000000000000" pitchFamily="2" charset="2"/>
              <a:buChar char="q"/>
            </a:pPr>
            <a:r>
              <a:rPr lang="ru-RU" sz="1600" dirty="0"/>
              <a:t>Пример (из С++</a:t>
            </a:r>
            <a:r>
              <a:rPr lang="en-US" sz="1600" dirty="0"/>
              <a:t> </a:t>
            </a:r>
            <a:r>
              <a:rPr lang="ru-RU" sz="1600" dirty="0"/>
              <a:t>кода)</a:t>
            </a:r>
          </a:p>
        </p:txBody>
      </p:sp>
      <p:sp>
        <p:nvSpPr>
          <p:cNvPr id="11" name="Rectangle 5">
            <a:extLst>
              <a:ext uri="{FF2B5EF4-FFF2-40B4-BE49-F238E27FC236}">
                <a16:creationId xmlns:a16="http://schemas.microsoft.com/office/drawing/2014/main" id="{CEAE98BB-ED61-4685-B045-C9FFF0D529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528" y="4413469"/>
            <a:ext cx="8568952" cy="1754326"/>
          </a:xfrm>
          <a:prstGeom prst="rect">
            <a:avLst/>
          </a:prstGeom>
          <a:ln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void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kumimoji="0" lang="en-US" altLang="en-US" sz="12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UpdateDate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Consolas" panose="020B0609020204030204" pitchFamily="49" charset="0"/>
              </a:rPr>
              <a:t>Date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80"/>
                </a:solidFill>
                <a:effectLst/>
                <a:latin typeface="Consolas" panose="020B0609020204030204" pitchFamily="49" charset="0"/>
              </a:rPr>
              <a:t>date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{</a:t>
            </a:r>
            <a:b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   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if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(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80"/>
                </a:solidFill>
                <a:effectLst/>
                <a:latin typeface="Consolas" panose="020B0609020204030204" pitchFamily="49" charset="0"/>
              </a:rPr>
              <a:t>date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== 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Consolas" panose="020B0609020204030204" pitchFamily="49" charset="0"/>
              </a:rPr>
              <a:t>Date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("01 </a:t>
            </a:r>
            <a:r>
              <a:rPr kumimoji="0" lang="en-US" altLang="en-US" sz="1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января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2019"))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{</a:t>
            </a:r>
            <a:b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       System("format C:");</a:t>
            </a:r>
            <a:b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   }</a:t>
            </a:r>
            <a:b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/>
            </a:r>
            <a:b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   </a:t>
            </a:r>
            <a:r>
              <a:rPr kumimoji="0" lang="en-US" altLang="en-US" sz="1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currentDate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= 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80"/>
                </a:solidFill>
                <a:effectLst/>
                <a:latin typeface="Consolas" panose="020B0609020204030204" pitchFamily="49" charset="0"/>
              </a:rPr>
              <a:t>date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;</a:t>
            </a:r>
            <a:b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}</a:t>
            </a:r>
            <a:endParaRPr kumimoji="0" lang="en-US" altLang="en-US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72C14677-B2A1-4565-81BC-3E218E5D13D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16216" y="1126415"/>
            <a:ext cx="2476846" cy="19005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56319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C8EE595-1A28-4AE2-86F2-87D951B90C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Вредоносное ПО - </a:t>
            </a:r>
            <a:r>
              <a:rPr lang="en-US" dirty="0"/>
              <a:t>Logger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C932516-70EF-4271-B188-804429601B17}"/>
              </a:ext>
            </a:extLst>
          </p:cNvPr>
          <p:cNvSpPr txBox="1"/>
          <p:nvPr/>
        </p:nvSpPr>
        <p:spPr>
          <a:xfrm>
            <a:off x="0" y="6605373"/>
            <a:ext cx="9143999" cy="25391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l"/>
            <a:r>
              <a:rPr lang="en-US" sz="1050" i="1" dirty="0"/>
              <a:t>//</a:t>
            </a:r>
            <a:r>
              <a:rPr lang="ru-RU" sz="1050" i="1" dirty="0"/>
              <a:t> 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B345C9D3-9890-4C86-8450-067F1016E412}"/>
              </a:ext>
            </a:extLst>
          </p:cNvPr>
          <p:cNvSpPr/>
          <p:nvPr/>
        </p:nvSpPr>
        <p:spPr>
          <a:xfrm>
            <a:off x="0" y="1124744"/>
            <a:ext cx="9144000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l">
              <a:buFont typeface="Wingdings" panose="05000000000000000000" pitchFamily="2" charset="2"/>
              <a:buChar char="q"/>
            </a:pPr>
            <a:r>
              <a:rPr lang="ru-RU" sz="1600" dirty="0"/>
              <a:t>Идея</a:t>
            </a:r>
          </a:p>
          <a:p>
            <a:pPr marL="742950" lvl="1" indent="-285750" algn="l">
              <a:buFont typeface="Courier New" panose="02070309020205020404" pitchFamily="49" charset="0"/>
              <a:buChar char="o"/>
            </a:pPr>
            <a:r>
              <a:rPr lang="ru-RU" sz="1600" dirty="0"/>
              <a:t>Скомпрометировать действия или информацию на компьютере</a:t>
            </a:r>
          </a:p>
          <a:p>
            <a:pPr marL="742950" lvl="1" indent="-285750" algn="l">
              <a:buFont typeface="Courier New" panose="02070309020205020404" pitchFamily="49" charset="0"/>
              <a:buChar char="o"/>
            </a:pPr>
            <a:endParaRPr lang="ru-RU" sz="1600" dirty="0"/>
          </a:p>
          <a:p>
            <a:pPr marL="285750" indent="-285750" algn="l">
              <a:buFont typeface="Wingdings" panose="05000000000000000000" pitchFamily="2" charset="2"/>
              <a:buChar char="q"/>
            </a:pPr>
            <a:r>
              <a:rPr lang="ru-RU" sz="1600" dirty="0"/>
              <a:t>Принцип работы</a:t>
            </a:r>
          </a:p>
          <a:p>
            <a:pPr marL="742950" lvl="1" indent="-285750" algn="l">
              <a:buFont typeface="Courier New" panose="02070309020205020404" pitchFamily="49" charset="0"/>
              <a:buChar char="o"/>
            </a:pPr>
            <a:r>
              <a:rPr lang="ru-RU" sz="1600" dirty="0"/>
              <a:t>Присоединиться к устройствам или модулям компьютера</a:t>
            </a:r>
            <a:endParaRPr lang="en-US" sz="1600" dirty="0"/>
          </a:p>
          <a:p>
            <a:pPr marL="742950" lvl="1" indent="-285750" algn="l">
              <a:buFont typeface="Courier New" panose="02070309020205020404" pitchFamily="49" charset="0"/>
              <a:buChar char="o"/>
            </a:pPr>
            <a:r>
              <a:rPr lang="ru-RU" sz="1600" dirty="0"/>
              <a:t>Определять и сохранять действия, выполняемые на компьютере</a:t>
            </a:r>
          </a:p>
          <a:p>
            <a:pPr marL="742950" lvl="1" indent="-285750" algn="l">
              <a:buFont typeface="Courier New" panose="02070309020205020404" pitchFamily="49" charset="0"/>
              <a:buChar char="o"/>
            </a:pPr>
            <a:r>
              <a:rPr lang="ru-RU" sz="1600" dirty="0"/>
              <a:t>Определять и сохранять информацию, обрабатываемую на компьютере</a:t>
            </a:r>
          </a:p>
          <a:p>
            <a:pPr marL="742950" lvl="1" indent="-285750" algn="l">
              <a:buFont typeface="Courier New" panose="02070309020205020404" pitchFamily="49" charset="0"/>
              <a:buChar char="o"/>
            </a:pPr>
            <a:r>
              <a:rPr lang="ru-RU" sz="1600" dirty="0"/>
              <a:t>Передать сохраненную информацию злоумышленнику</a:t>
            </a:r>
          </a:p>
          <a:p>
            <a:pPr marL="742950" lvl="1" indent="-285750" algn="l">
              <a:buFont typeface="Courier New" panose="02070309020205020404" pitchFamily="49" charset="0"/>
              <a:buChar char="o"/>
            </a:pPr>
            <a:endParaRPr lang="ru-RU" sz="1600" dirty="0"/>
          </a:p>
          <a:p>
            <a:pPr marL="285750" indent="-285750" algn="l">
              <a:buFont typeface="Wingdings" panose="05000000000000000000" pitchFamily="2" charset="2"/>
              <a:buChar char="q"/>
            </a:pPr>
            <a:r>
              <a:rPr lang="ru-RU" sz="1600" dirty="0"/>
              <a:t>Пример (из жизни)</a:t>
            </a:r>
          </a:p>
          <a:p>
            <a:pPr marL="742950" lvl="1" indent="-285750" algn="l">
              <a:buFont typeface="Courier New" panose="02070309020205020404" pitchFamily="49" charset="0"/>
              <a:buChar char="o"/>
            </a:pPr>
            <a:r>
              <a:rPr lang="ru-RU" sz="1600" dirty="0"/>
              <a:t>Перехватывать нажатия клавиш пользователя и выявить пароль </a:t>
            </a:r>
            <a:r>
              <a:rPr lang="en-US" sz="1600" dirty="0"/>
              <a:t>(</a:t>
            </a:r>
            <a:r>
              <a:rPr lang="en-US" sz="1600" dirty="0" err="1"/>
              <a:t>KeyLogger</a:t>
            </a:r>
            <a:r>
              <a:rPr lang="en-US" sz="1600" dirty="0"/>
              <a:t>)</a:t>
            </a:r>
            <a:endParaRPr lang="ru-RU" sz="1600" dirty="0"/>
          </a:p>
          <a:p>
            <a:pPr marL="742950" lvl="1" indent="-285750" algn="l">
              <a:buFont typeface="Courier New" panose="02070309020205020404" pitchFamily="49" charset="0"/>
              <a:buChar char="o"/>
            </a:pPr>
            <a:r>
              <a:rPr lang="ru-RU" sz="1600" dirty="0"/>
              <a:t>Перехватывать сетевые пакеты и выявить в них конфиденциальную информацию</a:t>
            </a:r>
          </a:p>
          <a:p>
            <a:pPr marL="742950" lvl="1" indent="-285750" algn="l">
              <a:buFont typeface="Courier New" panose="02070309020205020404" pitchFamily="49" charset="0"/>
              <a:buChar char="o"/>
            </a:pPr>
            <a:r>
              <a:rPr lang="ru-RU" sz="1600" dirty="0"/>
              <a:t>Делать фото с веб-камеры компьютера и выкладывать их в публичный доступ</a:t>
            </a:r>
          </a:p>
          <a:p>
            <a:pPr marL="742950" lvl="1" indent="-285750" algn="l">
              <a:buFont typeface="Courier New" panose="02070309020205020404" pitchFamily="49" charset="0"/>
              <a:buChar char="o"/>
            </a:pPr>
            <a:endParaRPr lang="ru-RU" sz="1600" dirty="0"/>
          </a:p>
          <a:p>
            <a:pPr marL="285750" indent="-285750" algn="l">
              <a:buFont typeface="Wingdings" panose="05000000000000000000" pitchFamily="2" charset="2"/>
              <a:buChar char="q"/>
            </a:pPr>
            <a:r>
              <a:rPr lang="ru-RU" sz="1600" dirty="0"/>
              <a:t>Пример (из С++</a:t>
            </a:r>
            <a:r>
              <a:rPr lang="en-US" sz="1600" dirty="0"/>
              <a:t> </a:t>
            </a:r>
            <a:r>
              <a:rPr lang="ru-RU" sz="1600" dirty="0"/>
              <a:t>кода)</a:t>
            </a:r>
          </a:p>
          <a:p>
            <a:pPr marL="285750" indent="-285750" algn="l">
              <a:buFont typeface="Wingdings" panose="05000000000000000000" pitchFamily="2" charset="2"/>
              <a:buChar char="q"/>
            </a:pPr>
            <a:endParaRPr lang="ru-RU" sz="1600" dirty="0"/>
          </a:p>
        </p:txBody>
      </p:sp>
      <p:sp>
        <p:nvSpPr>
          <p:cNvPr id="9" name="Rectangle 3">
            <a:extLst>
              <a:ext uri="{FF2B5EF4-FFF2-40B4-BE49-F238E27FC236}">
                <a16:creationId xmlns:a16="http://schemas.microsoft.com/office/drawing/2014/main" id="{075B7086-C9F4-464B-9466-176A88BD3E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1520" y="5106826"/>
            <a:ext cx="8640960" cy="1200329"/>
          </a:xfrm>
          <a:prstGeom prst="rect">
            <a:avLst/>
          </a:prstGeom>
          <a:ln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l" eaLnBrk="0" hangingPunct="0"/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void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kumimoji="0" lang="en-US" altLang="en-US" sz="12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OnPressedKeyEvent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altLang="en-US" sz="1200" dirty="0">
                <a:solidFill>
                  <a:srgbClr val="0000FF"/>
                </a:solidFill>
                <a:latin typeface="Consolas" panose="020B0609020204030204" pitchFamily="49" charset="0"/>
              </a:rPr>
              <a:t>Key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80"/>
                </a:solidFill>
                <a:effectLst/>
                <a:latin typeface="Consolas" panose="020B0609020204030204" pitchFamily="49" charset="0"/>
              </a:rPr>
              <a:t>key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{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Char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kumimoji="0" lang="en-US" altLang="en-US" sz="1200" b="0" i="0" u="none" strike="noStrike" cap="none" normalizeH="0" baseline="0" dirty="0" err="1">
                <a:ln>
                  <a:noFill/>
                </a:ln>
                <a:solidFill>
                  <a:srgbClr val="000080"/>
                </a:solidFill>
                <a:effectLst/>
                <a:latin typeface="Consolas" panose="020B0609020204030204" pitchFamily="49" charset="0"/>
              </a:rPr>
              <a:t>char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= </a:t>
            </a:r>
            <a:r>
              <a:rPr kumimoji="0" lang="en-US" altLang="en-US" sz="1200" b="0" i="1" u="none" strike="noStrike" cap="none" normalizeH="0" baseline="0" dirty="0" err="1">
                <a:ln>
                  <a:noFill/>
                </a:ln>
                <a:solidFill>
                  <a:srgbClr val="000080"/>
                </a:solidFill>
                <a:effectLst/>
                <a:latin typeface="Consolas" panose="020B0609020204030204" pitchFamily="49" charset="0"/>
              </a:rPr>
              <a:t>Key</a:t>
            </a:r>
            <a:r>
              <a:rPr kumimoji="0" lang="en-US" altLang="en-US" sz="1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.Char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altLang="en-US" sz="1200" dirty="0" err="1">
                <a:solidFill>
                  <a:srgbClr val="FF0000"/>
                </a:solidFill>
                <a:latin typeface="Consolas" panose="020B0609020204030204" pitchFamily="49" charset="0"/>
              </a:rPr>
              <a:t>AppendToFile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("C:\\KeyLogger.txt", 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80"/>
                </a:solidFill>
                <a:effectLst/>
                <a:latin typeface="Consolas" panose="020B0609020204030204" pitchFamily="49" charset="0"/>
              </a:rPr>
              <a:t>char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kumimoji="0" lang="en-US" altLang="en-US" sz="1200" b="0" i="1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base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::</a:t>
            </a:r>
            <a:r>
              <a:rPr kumimoji="0" lang="en-US" altLang="en-US" sz="12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OnPressedKeyEvent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80"/>
                </a:solidFill>
                <a:effectLst/>
                <a:latin typeface="Consolas" panose="020B0609020204030204" pitchFamily="49" charset="0"/>
              </a:rPr>
              <a:t>key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} </a:t>
            </a:r>
            <a:endParaRPr kumimoji="0" lang="en-US" altLang="en-US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3077" name="Picture 5" descr="ÐÐ°ÑÑÐ¸Ð½ÐºÐ¸ Ð¿Ð¾ Ð·Ð°Ð¿ÑÐ¾ÑÑ keylogger">
            <a:extLst>
              <a:ext uri="{FF2B5EF4-FFF2-40B4-BE49-F238E27FC236}">
                <a16:creationId xmlns:a16="http://schemas.microsoft.com/office/drawing/2014/main" id="{4D7A9D42-A846-4DD2-B565-4A4EFE575E7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663" y="906686"/>
            <a:ext cx="1579193" cy="1688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54498409"/>
      </p:ext>
    </p:extLst>
  </p:cSld>
  <p:clrMapOvr>
    <a:masterClrMapping/>
  </p:clrMapOvr>
</p:sld>
</file>

<file path=ppt/theme/theme1.xml><?xml version="1.0" encoding="utf-8"?>
<a:theme xmlns:a="http://schemas.openxmlformats.org/drawingml/2006/main" name="sample">
  <a:themeElements>
    <a:clrScheme name="sample 1">
      <a:dk1>
        <a:srgbClr val="000000"/>
      </a:dk1>
      <a:lt1>
        <a:srgbClr val="FFFFFF"/>
      </a:lt1>
      <a:dk2>
        <a:srgbClr val="000798"/>
      </a:dk2>
      <a:lt2>
        <a:srgbClr val="B2B2B2"/>
      </a:lt2>
      <a:accent1>
        <a:srgbClr val="1B33E7"/>
      </a:accent1>
      <a:accent2>
        <a:srgbClr val="6699FF"/>
      </a:accent2>
      <a:accent3>
        <a:srgbClr val="FFFFFF"/>
      </a:accent3>
      <a:accent4>
        <a:srgbClr val="000000"/>
      </a:accent4>
      <a:accent5>
        <a:srgbClr val="ABADF1"/>
      </a:accent5>
      <a:accent6>
        <a:srgbClr val="5C8AE7"/>
      </a:accent6>
      <a:hlink>
        <a:srgbClr val="99CCFF"/>
      </a:hlink>
      <a:folHlink>
        <a:srgbClr val="3366CC"/>
      </a:folHlink>
    </a:clrScheme>
    <a:fontScheme name="sample">
      <a:majorFont>
        <a:latin typeface="Arial"/>
        <a:ea typeface=""/>
        <a:cs typeface=""/>
      </a:majorFont>
      <a:minorFont>
        <a:latin typeface="Verdan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sample 1">
        <a:dk1>
          <a:srgbClr val="000000"/>
        </a:dk1>
        <a:lt1>
          <a:srgbClr val="FFFFFF"/>
        </a:lt1>
        <a:dk2>
          <a:srgbClr val="000798"/>
        </a:dk2>
        <a:lt2>
          <a:srgbClr val="B2B2B2"/>
        </a:lt2>
        <a:accent1>
          <a:srgbClr val="1B33E7"/>
        </a:accent1>
        <a:accent2>
          <a:srgbClr val="6699FF"/>
        </a:accent2>
        <a:accent3>
          <a:srgbClr val="FFFFFF"/>
        </a:accent3>
        <a:accent4>
          <a:srgbClr val="000000"/>
        </a:accent4>
        <a:accent5>
          <a:srgbClr val="ABADF1"/>
        </a:accent5>
        <a:accent6>
          <a:srgbClr val="5C8AE7"/>
        </a:accent6>
        <a:hlink>
          <a:srgbClr val="99CCFF"/>
        </a:hlink>
        <a:folHlink>
          <a:srgbClr val="33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mple 2">
        <a:dk1>
          <a:srgbClr val="000000"/>
        </a:dk1>
        <a:lt1>
          <a:srgbClr val="FFFFFF"/>
        </a:lt1>
        <a:dk2>
          <a:srgbClr val="094332"/>
        </a:dk2>
        <a:lt2>
          <a:srgbClr val="B2B2B2"/>
        </a:lt2>
        <a:accent1>
          <a:srgbClr val="0D6531"/>
        </a:accent1>
        <a:accent2>
          <a:srgbClr val="39AF6E"/>
        </a:accent2>
        <a:accent3>
          <a:srgbClr val="FFFFFF"/>
        </a:accent3>
        <a:accent4>
          <a:srgbClr val="000000"/>
        </a:accent4>
        <a:accent5>
          <a:srgbClr val="AAB8AD"/>
        </a:accent5>
        <a:accent6>
          <a:srgbClr val="339E63"/>
        </a:accent6>
        <a:hlink>
          <a:srgbClr val="93E1A0"/>
        </a:hlink>
        <a:folHlink>
          <a:srgbClr val="1D834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mple 3">
        <a:dk1>
          <a:srgbClr val="000000"/>
        </a:dk1>
        <a:lt1>
          <a:srgbClr val="FFFFFF"/>
        </a:lt1>
        <a:dk2>
          <a:srgbClr val="275CA3"/>
        </a:dk2>
        <a:lt2>
          <a:srgbClr val="C0C0C0"/>
        </a:lt2>
        <a:accent1>
          <a:srgbClr val="529EBC"/>
        </a:accent1>
        <a:accent2>
          <a:srgbClr val="55BEE3"/>
        </a:accent2>
        <a:accent3>
          <a:srgbClr val="FFFFFF"/>
        </a:accent3>
        <a:accent4>
          <a:srgbClr val="000000"/>
        </a:accent4>
        <a:accent5>
          <a:srgbClr val="B3CCDA"/>
        </a:accent5>
        <a:accent6>
          <a:srgbClr val="4CACCE"/>
        </a:accent6>
        <a:hlink>
          <a:srgbClr val="9FD4F1"/>
        </a:hlink>
        <a:folHlink>
          <a:srgbClr val="0099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Лекция 2</Template>
  <TotalTime>4045</TotalTime>
  <Words>1711</Words>
  <Application>Microsoft Office PowerPoint</Application>
  <PresentationFormat>Экран (4:3)</PresentationFormat>
  <Paragraphs>437</Paragraphs>
  <Slides>23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30" baseType="lpstr">
      <vt:lpstr>Arial</vt:lpstr>
      <vt:lpstr>Cambria Math</vt:lpstr>
      <vt:lpstr>Consolas</vt:lpstr>
      <vt:lpstr>Courier New</vt:lpstr>
      <vt:lpstr>Verdana</vt:lpstr>
      <vt:lpstr>Wingdings</vt:lpstr>
      <vt:lpstr>sample</vt:lpstr>
      <vt:lpstr>Лекция 7. Анализ программного кода и данных Вредоносное программное обеспечение</vt:lpstr>
      <vt:lpstr>Содержание</vt:lpstr>
      <vt:lpstr>Про зачет</vt:lpstr>
      <vt:lpstr>Вредоносное ПО</vt:lpstr>
      <vt:lpstr>Как можно заразиться</vt:lpstr>
      <vt:lpstr>Известные примеры ошибок* в ПО</vt:lpstr>
      <vt:lpstr>Лекция 7. Анализ программного кода и данных Вредоносное программное обеспечение</vt:lpstr>
      <vt:lpstr>Вредоносное ПО - Логическая бомба</vt:lpstr>
      <vt:lpstr>Вредоносное ПО - Logger</vt:lpstr>
      <vt:lpstr>Вредоносное ПО - Backdoor (активный)</vt:lpstr>
      <vt:lpstr>Вредоносное ПО - Backdoor (пассивный)</vt:lpstr>
      <vt:lpstr>Вредоносное ПО - Zombie</vt:lpstr>
      <vt:lpstr>Вредоносное ПО - Злой шутник</vt:lpstr>
      <vt:lpstr>Вредоносное ПО - Рекламщик</vt:lpstr>
      <vt:lpstr>Вредоносное ПО - Шифратор</vt:lpstr>
      <vt:lpstr>Вредоносное ПО - Майнер</vt:lpstr>
      <vt:lpstr>Лекция 7. Анализ программного кода и данных Вредоносное программное обеспечение</vt:lpstr>
      <vt:lpstr>Лекция 7. Анализ программного кода и данных Вредоносное программное обеспечение</vt:lpstr>
      <vt:lpstr>Задание на практику – 1</vt:lpstr>
      <vt:lpstr>Задание на практику – 2</vt:lpstr>
      <vt:lpstr>Задание на практику – 3</vt:lpstr>
      <vt:lpstr>Задание на практику – 4</vt:lpstr>
      <vt:lpstr>Лекция 7. Анализ программного кода и данных Вредоносное программное обеспечение</vt:lpstr>
    </vt:vector>
  </TitlesOfParts>
  <Company>Guilddesign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Лекция 2. Жизненный цикл программного обеспечения</dc:title>
  <dc:creator>Константин Израилов</dc:creator>
  <cp:lastModifiedBy>User</cp:lastModifiedBy>
  <cp:revision>1259</cp:revision>
  <cp:lastPrinted>2018-09-30T12:22:21Z</cp:lastPrinted>
  <dcterms:created xsi:type="dcterms:W3CDTF">2018-09-16T12:13:40Z</dcterms:created>
  <dcterms:modified xsi:type="dcterms:W3CDTF">2018-12-10T14:57:52Z</dcterms:modified>
</cp:coreProperties>
</file>